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Quattrocen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36" roundtripDataSignature="AMtx7mhIwHnV/5W9HgP8i1lFX0wn715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QuattrocentoSans-bold.fntdata"/><Relationship Id="rId10" Type="http://schemas.openxmlformats.org/officeDocument/2006/relationships/slide" Target="slides/slide5.xml"/><Relationship Id="rId32" Type="http://schemas.openxmlformats.org/officeDocument/2006/relationships/font" Target="fonts/QuattrocentoSans-regular.fntdata"/><Relationship Id="rId13" Type="http://schemas.openxmlformats.org/officeDocument/2006/relationships/slide" Target="slides/slide8.xml"/><Relationship Id="rId35" Type="http://schemas.openxmlformats.org/officeDocument/2006/relationships/font" Target="fonts/QuattrocentoSans-boldItalic.fntdata"/><Relationship Id="rId12" Type="http://schemas.openxmlformats.org/officeDocument/2006/relationships/slide" Target="slides/slide7.xml"/><Relationship Id="rId34" Type="http://schemas.openxmlformats.org/officeDocument/2006/relationships/font" Target="fonts/QuattrocentoSans-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27" name="Shape 27"/>
        <p:cNvGrpSpPr/>
        <p:nvPr/>
      </p:nvGrpSpPr>
      <p:grpSpPr>
        <a:xfrm>
          <a:off x="0" y="0"/>
          <a:ext cx="0" cy="0"/>
          <a:chOff x="0" y="0"/>
          <a:chExt cx="0" cy="0"/>
        </a:xfrm>
      </p:grpSpPr>
      <p:sp>
        <p:nvSpPr>
          <p:cNvPr id="28" name="Google Shape;2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2" name="Shape 32"/>
        <p:cNvGrpSpPr/>
        <p:nvPr/>
      </p:nvGrpSpPr>
      <p:grpSpPr>
        <a:xfrm>
          <a:off x="0" y="0"/>
          <a:ext cx="0" cy="0"/>
          <a:chOff x="0" y="0"/>
          <a:chExt cx="0" cy="0"/>
        </a:xfrm>
      </p:grpSpPr>
      <p:sp>
        <p:nvSpPr>
          <p:cNvPr id="33" name="Google Shape;3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sp>
        <p:nvSpPr>
          <p:cNvPr id="37" name="Google Shape;37;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2" name="Shape 42"/>
        <p:cNvGrpSpPr/>
        <p:nvPr/>
      </p:nvGrpSpPr>
      <p:grpSpPr>
        <a:xfrm>
          <a:off x="0" y="0"/>
          <a:ext cx="0" cy="0"/>
          <a:chOff x="0" y="0"/>
          <a:chExt cx="0" cy="0"/>
        </a:xfrm>
      </p:grpSpPr>
      <p:sp>
        <p:nvSpPr>
          <p:cNvPr id="43" name="Google Shape;4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9" name="Shape 49"/>
        <p:cNvGrpSpPr/>
        <p:nvPr/>
      </p:nvGrpSpPr>
      <p:grpSpPr>
        <a:xfrm>
          <a:off x="0" y="0"/>
          <a:ext cx="0" cy="0"/>
          <a:chOff x="0" y="0"/>
          <a:chExt cx="0" cy="0"/>
        </a:xfrm>
      </p:grpSpPr>
      <p:sp>
        <p:nvSpPr>
          <p:cNvPr id="50" name="Google Shape;50;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6"/>
          <p:cNvSpPr/>
          <p:nvPr>
            <p:ph idx="2" type="pic"/>
          </p:nvPr>
        </p:nvSpPr>
        <p:spPr>
          <a:xfrm>
            <a:off x="5183188" y="987425"/>
            <a:ext cx="6172200" cy="4873625"/>
          </a:xfrm>
          <a:prstGeom prst="rect">
            <a:avLst/>
          </a:prstGeom>
          <a:noFill/>
          <a:ln>
            <a:noFill/>
          </a:ln>
        </p:spPr>
      </p:sp>
      <p:sp>
        <p:nvSpPr>
          <p:cNvPr id="68" name="Google Shape;68;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image" Target="../media/image13.jpg"/><Relationship Id="rId6"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 Id="rId4" Type="http://schemas.openxmlformats.org/officeDocument/2006/relationships/image" Target="../media/image30.png"/><Relationship Id="rId5"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b="15730" l="0" r="0" t="0"/>
          <a:stretch/>
        </p:blipFill>
        <p:spPr>
          <a:xfrm>
            <a:off x="23" y="136613"/>
            <a:ext cx="12191977" cy="6858022"/>
          </a:xfrm>
          <a:prstGeom prst="rect">
            <a:avLst/>
          </a:prstGeom>
          <a:noFill/>
          <a:ln>
            <a:noFill/>
          </a:ln>
        </p:spPr>
      </p:pic>
      <p:sp>
        <p:nvSpPr>
          <p:cNvPr id="90" name="Google Shape;90;p1"/>
          <p:cNvSpPr/>
          <p:nvPr/>
        </p:nvSpPr>
        <p:spPr>
          <a:xfrm rot="-5400000">
            <a:off x="-1103377" y="1100316"/>
            <a:ext cx="6858003" cy="4657347"/>
          </a:xfrm>
          <a:prstGeom prst="rect">
            <a:avLst/>
          </a:prstGeom>
          <a:gradFill>
            <a:gsLst>
              <a:gs pos="0">
                <a:srgbClr val="000000">
                  <a:alpha val="0"/>
                </a:srgbClr>
              </a:gs>
              <a:gs pos="48000">
                <a:srgbClr val="000000">
                  <a:alpha val="23529"/>
                </a:srgbClr>
              </a:gs>
              <a:gs pos="85000">
                <a:srgbClr val="000000">
                  <a:alpha val="44313"/>
                </a:srgbClr>
              </a:gs>
              <a:gs pos="100000">
                <a:srgbClr val="000000">
                  <a:alpha val="44313"/>
                </a:srgbClr>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txBox="1"/>
          <p:nvPr>
            <p:ph type="ctrTitle"/>
          </p:nvPr>
        </p:nvSpPr>
        <p:spPr>
          <a:xfrm>
            <a:off x="148238" y="883282"/>
            <a:ext cx="5850114" cy="356924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4800"/>
              <a:buFont typeface="Calibri"/>
              <a:buNone/>
            </a:pPr>
            <a:r>
              <a:rPr b="1" lang="fr" sz="4800">
                <a:solidFill>
                  <a:srgbClr val="FFFFFF"/>
                </a:solidFill>
              </a:rPr>
              <a:t>LA VULNÉRABILITÉ DE LA PERSONNE </a:t>
            </a:r>
            <a:br>
              <a:rPr b="1" lang="fr" sz="4800">
                <a:solidFill>
                  <a:srgbClr val="FFFFFF"/>
                </a:solidFill>
              </a:rPr>
            </a:br>
            <a:br>
              <a:rPr b="1" lang="fr" sz="4800">
                <a:solidFill>
                  <a:srgbClr val="FFFFFF"/>
                </a:solidFill>
              </a:rPr>
            </a:br>
            <a:r>
              <a:rPr b="1" lang="fr" sz="4800">
                <a:solidFill>
                  <a:srgbClr val="FFFFFF"/>
                </a:solidFill>
              </a:rPr>
              <a:t>Identité, danger et force</a:t>
            </a:r>
            <a:endParaRPr/>
          </a:p>
        </p:txBody>
      </p:sp>
      <p:sp>
        <p:nvSpPr>
          <p:cNvPr id="92" name="Google Shape;92;p1"/>
          <p:cNvSpPr txBox="1"/>
          <p:nvPr>
            <p:ph idx="1" type="subTitle"/>
          </p:nvPr>
        </p:nvSpPr>
        <p:spPr>
          <a:xfrm>
            <a:off x="348555" y="5036557"/>
            <a:ext cx="5449479" cy="157805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None/>
            </a:pPr>
            <a:r>
              <a:rPr lang="fr">
                <a:solidFill>
                  <a:srgbClr val="FFFFFF"/>
                </a:solidFill>
              </a:rPr>
              <a:t>Belén Roma Romero</a:t>
            </a:r>
            <a:endParaRPr/>
          </a:p>
          <a:p>
            <a:pPr indent="0" lvl="0" marL="0" rtl="0" algn="l">
              <a:lnSpc>
                <a:spcPct val="90000"/>
              </a:lnSpc>
              <a:spcBef>
                <a:spcPts val="1000"/>
              </a:spcBef>
              <a:spcAft>
                <a:spcPts val="0"/>
              </a:spcAft>
              <a:buClr>
                <a:srgbClr val="FFFFFF"/>
              </a:buClr>
              <a:buSzPts val="2400"/>
              <a:buNone/>
            </a:pPr>
            <a:r>
              <a:rPr lang="fr">
                <a:solidFill>
                  <a:srgbClr val="FFFFFF"/>
                </a:solidFill>
              </a:rPr>
              <a:t>Ernesto Cavassa, s.j.</a:t>
            </a:r>
            <a:endParaRPr/>
          </a:p>
        </p:txBody>
      </p:sp>
      <p:sp>
        <p:nvSpPr>
          <p:cNvPr id="93" name="Google Shape;93;p1"/>
          <p:cNvSpPr/>
          <p:nvPr/>
        </p:nvSpPr>
        <p:spPr>
          <a:xfrm rot="5400000">
            <a:off x="7540187" y="2206184"/>
            <a:ext cx="6858003" cy="2445624"/>
          </a:xfrm>
          <a:prstGeom prst="rect">
            <a:avLst/>
          </a:prstGeom>
          <a:gradFill>
            <a:gsLst>
              <a:gs pos="0">
                <a:srgbClr val="000000">
                  <a:alpha val="0"/>
                </a:srgbClr>
              </a:gs>
              <a:gs pos="48000">
                <a:srgbClr val="000000">
                  <a:alpha val="23529"/>
                </a:srgbClr>
              </a:gs>
              <a:gs pos="85000">
                <a:srgbClr val="000000">
                  <a:alpha val="44313"/>
                </a:srgbClr>
              </a:gs>
              <a:gs pos="100000">
                <a:srgbClr val="000000">
                  <a:alpha val="44313"/>
                </a:srgbClr>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0"/>
          <p:cNvSpPr txBox="1"/>
          <p:nvPr>
            <p:ph type="title"/>
          </p:nvPr>
        </p:nvSpPr>
        <p:spPr>
          <a:xfrm>
            <a:off x="530592" y="2766218"/>
            <a:ext cx="333316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fr"/>
              <a:t>Devant nos proches, ceux de ma tribu, il est généralement plus facile de se déchausser face à leur vulnérabilité</a:t>
            </a:r>
            <a:endParaRPr/>
          </a:p>
        </p:txBody>
      </p:sp>
      <p:pic>
        <p:nvPicPr>
          <p:cNvPr id="151" name="Google Shape;151;p10"/>
          <p:cNvPicPr preferRelativeResize="0"/>
          <p:nvPr>
            <p:ph idx="1" type="body"/>
          </p:nvPr>
        </p:nvPicPr>
        <p:blipFill rotWithShape="1">
          <a:blip r:embed="rId3">
            <a:alphaModFix/>
          </a:blip>
          <a:srcRect b="0" l="0" r="0" t="0"/>
          <a:stretch/>
        </p:blipFill>
        <p:spPr>
          <a:xfrm>
            <a:off x="4059239" y="562920"/>
            <a:ext cx="7891462" cy="59267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ph type="title"/>
          </p:nvPr>
        </p:nvSpPr>
        <p:spPr>
          <a:xfrm>
            <a:off x="538655" y="471799"/>
            <a:ext cx="675571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4D5156"/>
              </a:buClr>
              <a:buSzPts val="3200"/>
              <a:buFont typeface="Calibri"/>
              <a:buNone/>
            </a:pPr>
            <a:r>
              <a:rPr lang="fr" sz="3200">
                <a:solidFill>
                  <a:srgbClr val="4D5156"/>
                </a:solidFill>
                <a:latin typeface="Calibri"/>
                <a:ea typeface="Calibri"/>
                <a:cs typeface="Calibri"/>
                <a:sym typeface="Calibri"/>
              </a:rPr>
              <a:t>Et le désir d' </a:t>
            </a:r>
            <a:r>
              <a:rPr b="0" i="0" lang="fr" sz="3200" u="none" strike="noStrike">
                <a:solidFill>
                  <a:srgbClr val="040C28"/>
                </a:solidFill>
                <a:latin typeface="Calibri"/>
                <a:ea typeface="Calibri"/>
                <a:cs typeface="Calibri"/>
                <a:sym typeface="Calibri"/>
              </a:rPr>
              <a:t>embrasser est né, de caresser </a:t>
            </a:r>
            <a:br>
              <a:rPr b="0" i="0" lang="fr" sz="3200" u="none" strike="noStrike">
                <a:solidFill>
                  <a:srgbClr val="040C28"/>
                </a:solidFill>
                <a:latin typeface="Calibri"/>
                <a:ea typeface="Calibri"/>
                <a:cs typeface="Calibri"/>
                <a:sym typeface="Calibri"/>
              </a:rPr>
            </a:br>
            <a:r>
              <a:rPr lang="fr" sz="3200">
                <a:solidFill>
                  <a:srgbClr val="040C28"/>
                </a:solidFill>
              </a:rPr>
              <a:t>de</a:t>
            </a:r>
            <a:r>
              <a:rPr b="0" i="0" lang="fr" sz="3200" u="none" strike="noStrike">
                <a:solidFill>
                  <a:srgbClr val="040C28"/>
                </a:solidFill>
                <a:latin typeface="Calibri"/>
                <a:ea typeface="Calibri"/>
                <a:cs typeface="Calibri"/>
                <a:sym typeface="Calibri"/>
              </a:rPr>
              <a:t> l'âme</a:t>
            </a:r>
            <a:r>
              <a:rPr lang="fr" sz="3200">
                <a:solidFill>
                  <a:srgbClr val="040C28"/>
                </a:solidFill>
                <a:latin typeface="Calibri"/>
                <a:ea typeface="Calibri"/>
                <a:cs typeface="Calibri"/>
                <a:sym typeface="Calibri"/>
              </a:rPr>
              <a:t> </a:t>
            </a:r>
            <a:r>
              <a:rPr lang="fr" sz="3200">
                <a:solidFill>
                  <a:srgbClr val="4D5156"/>
                </a:solidFill>
                <a:latin typeface="Calibri"/>
                <a:ea typeface="Calibri"/>
                <a:cs typeface="Calibri"/>
                <a:sym typeface="Calibri"/>
              </a:rPr>
              <a:t>cette vulnérabilité</a:t>
            </a:r>
            <a:br>
              <a:rPr b="0" i="0" lang="fr" sz="3200" u="none" strike="noStrike">
                <a:solidFill>
                  <a:srgbClr val="4D5156"/>
                </a:solidFill>
                <a:latin typeface="Calibri"/>
                <a:ea typeface="Calibri"/>
                <a:cs typeface="Calibri"/>
                <a:sym typeface="Calibri"/>
              </a:rPr>
            </a:br>
            <a:endParaRPr sz="3200">
              <a:latin typeface="Calibri"/>
              <a:ea typeface="Calibri"/>
              <a:cs typeface="Calibri"/>
              <a:sym typeface="Calibri"/>
            </a:endParaRPr>
          </a:p>
        </p:txBody>
      </p:sp>
      <p:pic>
        <p:nvPicPr>
          <p:cNvPr id="157" name="Google Shape;157;p11"/>
          <p:cNvPicPr preferRelativeResize="0"/>
          <p:nvPr/>
        </p:nvPicPr>
        <p:blipFill rotWithShape="1">
          <a:blip r:embed="rId3">
            <a:alphaModFix/>
          </a:blip>
          <a:srcRect b="0" l="0" r="0" t="0"/>
          <a:stretch/>
        </p:blipFill>
        <p:spPr>
          <a:xfrm>
            <a:off x="7777657" y="0"/>
            <a:ext cx="4570214" cy="6858000"/>
          </a:xfrm>
          <a:prstGeom prst="rect">
            <a:avLst/>
          </a:prstGeom>
          <a:noFill/>
          <a:ln>
            <a:noFill/>
          </a:ln>
        </p:spPr>
      </p:pic>
      <p:pic>
        <p:nvPicPr>
          <p:cNvPr id="158" name="Google Shape;158;p11"/>
          <p:cNvPicPr preferRelativeResize="0"/>
          <p:nvPr/>
        </p:nvPicPr>
        <p:blipFill rotWithShape="1">
          <a:blip r:embed="rId4">
            <a:alphaModFix/>
          </a:blip>
          <a:srcRect b="0" l="0" r="0" t="0"/>
          <a:stretch/>
        </p:blipFill>
        <p:spPr>
          <a:xfrm>
            <a:off x="239357" y="1797362"/>
            <a:ext cx="7163548" cy="47682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12"/>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4" name="Google Shape;164;p12"/>
          <p:cNvPicPr preferRelativeResize="0"/>
          <p:nvPr/>
        </p:nvPicPr>
        <p:blipFill rotWithShape="1">
          <a:blip r:embed="rId3">
            <a:alphaModFix/>
          </a:blip>
          <a:srcRect b="-1" l="25624" r="-1" t="0"/>
          <a:stretch/>
        </p:blipFill>
        <p:spPr>
          <a:xfrm>
            <a:off x="1" y="10"/>
            <a:ext cx="9669642" cy="6857990"/>
          </a:xfrm>
          <a:prstGeom prst="rect">
            <a:avLst/>
          </a:prstGeom>
          <a:noFill/>
          <a:ln>
            <a:noFill/>
          </a:ln>
        </p:spPr>
      </p:pic>
      <p:sp>
        <p:nvSpPr>
          <p:cNvPr id="165" name="Google Shape;165;p12"/>
          <p:cNvSpPr/>
          <p:nvPr/>
        </p:nvSpPr>
        <p:spPr>
          <a:xfrm flipH="1">
            <a:off x="5125019" y="0"/>
            <a:ext cx="7066978"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p12"/>
          <p:cNvSpPr txBox="1"/>
          <p:nvPr>
            <p:ph type="title"/>
          </p:nvPr>
        </p:nvSpPr>
        <p:spPr>
          <a:xfrm>
            <a:off x="7986202" y="781546"/>
            <a:ext cx="4027998" cy="563195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fr" sz="2800">
                <a:latin typeface="Calibri"/>
                <a:ea typeface="Calibri"/>
                <a:cs typeface="Calibri"/>
                <a:sym typeface="Calibri"/>
              </a:rPr>
            </a:br>
            <a:r>
              <a:rPr lang="fr" sz="2800">
                <a:latin typeface="Calibri"/>
                <a:ea typeface="Calibri"/>
                <a:cs typeface="Calibri"/>
                <a:sym typeface="Calibri"/>
              </a:rPr>
              <a:t>Même comme ça…. nous pouvons </a:t>
            </a:r>
            <a:r>
              <a:rPr b="1" lang="fr" sz="2800">
                <a:latin typeface="Calibri"/>
                <a:ea typeface="Calibri"/>
                <a:cs typeface="Calibri"/>
                <a:sym typeface="Calibri"/>
              </a:rPr>
              <a:t>faire beaucoup de </a:t>
            </a:r>
            <a:r>
              <a:rPr b="1" lang="fr" sz="2800"/>
              <a:t>mal</a:t>
            </a:r>
            <a:r>
              <a:rPr b="1" lang="fr" sz="2800">
                <a:latin typeface="Calibri"/>
                <a:ea typeface="Calibri"/>
                <a:cs typeface="Calibri"/>
                <a:sym typeface="Calibri"/>
              </a:rPr>
              <a:t> </a:t>
            </a:r>
            <a:r>
              <a:rPr lang="fr" sz="2800">
                <a:latin typeface="Calibri"/>
                <a:ea typeface="Calibri"/>
                <a:cs typeface="Calibri"/>
                <a:sym typeface="Calibri"/>
              </a:rPr>
              <a:t>parmi ceux que nous considérons comme "les nôtres"</a:t>
            </a:r>
            <a:br>
              <a:rPr lang="fr" sz="2800">
                <a:latin typeface="Calibri"/>
                <a:ea typeface="Calibri"/>
                <a:cs typeface="Calibri"/>
                <a:sym typeface="Calibri"/>
              </a:rPr>
            </a:br>
            <a:r>
              <a:rPr lang="fr" sz="2800">
                <a:latin typeface="Calibri"/>
                <a:ea typeface="Calibri"/>
                <a:cs typeface="Calibri"/>
                <a:sym typeface="Calibri"/>
              </a:rPr>
              <a:t>  </a:t>
            </a:r>
            <a:br>
              <a:rPr lang="fr" sz="2800">
                <a:latin typeface="Calibri"/>
                <a:ea typeface="Calibri"/>
                <a:cs typeface="Calibri"/>
                <a:sym typeface="Calibri"/>
              </a:rPr>
            </a:br>
            <a:r>
              <a:rPr lang="fr" sz="2800"/>
              <a:t>Tout</a:t>
            </a:r>
            <a:r>
              <a:rPr lang="fr" sz="2800">
                <a:latin typeface="Calibri"/>
                <a:ea typeface="Calibri"/>
                <a:cs typeface="Calibri"/>
                <a:sym typeface="Calibri"/>
              </a:rPr>
              <a:t> se complique beaucoup plus quand je </a:t>
            </a:r>
            <a:r>
              <a:rPr b="1" lang="fr" sz="2800">
                <a:latin typeface="Calibri"/>
                <a:ea typeface="Calibri"/>
                <a:cs typeface="Calibri"/>
                <a:sym typeface="Calibri"/>
              </a:rPr>
              <a:t>ne ressens pas que l'autre fait partie d'un « nous </a:t>
            </a:r>
            <a:r>
              <a:rPr lang="fr" sz="2800">
                <a:latin typeface="Calibri"/>
                <a:ea typeface="Calibri"/>
                <a:cs typeface="Calibri"/>
                <a:sym typeface="Calibri"/>
              </a:rPr>
              <a:t>», quand je ne suis pas d'accord, que je ne l'aime pas ou que je le considère comme un « danger ».</a:t>
            </a:r>
            <a:br>
              <a:rPr lang="fr" sz="2800">
                <a:latin typeface="Calibri"/>
                <a:ea typeface="Calibri"/>
                <a:cs typeface="Calibri"/>
                <a:sym typeface="Calibri"/>
              </a:rPr>
            </a:br>
            <a:r>
              <a:rPr lang="fr" sz="2800">
                <a:latin typeface="Calibri"/>
                <a:ea typeface="Calibri"/>
                <a:cs typeface="Calibri"/>
                <a:sym typeface="Calibri"/>
              </a:rPr>
              <a:t> </a:t>
            </a:r>
            <a:br>
              <a:rPr lang="fr" sz="2800">
                <a:latin typeface="Calibri"/>
                <a:ea typeface="Calibri"/>
                <a:cs typeface="Calibri"/>
                <a:sym typeface="Calibri"/>
              </a:rPr>
            </a:br>
            <a:r>
              <a:rPr lang="fr" sz="2800">
                <a:latin typeface="Calibri"/>
                <a:ea typeface="Calibri"/>
                <a:cs typeface="Calibri"/>
                <a:sym typeface="Calibri"/>
              </a:rPr>
              <a:t>Là c'est plus facile de le déshumaniser</a:t>
            </a:r>
            <a:br>
              <a:rPr lang="fr" sz="1700"/>
            </a:b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13"/>
          <p:cNvSpPr/>
          <p:nvPr/>
        </p:nvSpPr>
        <p:spPr>
          <a:xfrm>
            <a:off x="0" y="2"/>
            <a:ext cx="12192000" cy="68579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13"/>
          <p:cNvSpPr txBox="1"/>
          <p:nvPr>
            <p:ph type="title"/>
          </p:nvPr>
        </p:nvSpPr>
        <p:spPr>
          <a:xfrm>
            <a:off x="8394698" y="3475449"/>
            <a:ext cx="3517900" cy="165548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fr" sz="2800">
                <a:latin typeface="Calibri"/>
                <a:ea typeface="Calibri"/>
                <a:cs typeface="Calibri"/>
                <a:sym typeface="Calibri"/>
              </a:rPr>
              <a:t>Pour comprendre notre vulnérabilité, regardons notre cerveau.</a:t>
            </a:r>
            <a:br>
              <a:rPr lang="fr" sz="2800">
                <a:latin typeface="Calibri"/>
                <a:ea typeface="Calibri"/>
                <a:cs typeface="Calibri"/>
                <a:sym typeface="Calibri"/>
              </a:rPr>
            </a:br>
            <a:r>
              <a:rPr lang="fr" sz="2800">
                <a:latin typeface="Calibri"/>
                <a:ea typeface="Calibri"/>
                <a:cs typeface="Calibri"/>
                <a:sym typeface="Calibri"/>
              </a:rPr>
              <a:t> </a:t>
            </a:r>
            <a:br>
              <a:rPr lang="fr" sz="2800">
                <a:latin typeface="Calibri"/>
                <a:ea typeface="Calibri"/>
                <a:cs typeface="Calibri"/>
                <a:sym typeface="Calibri"/>
              </a:rPr>
            </a:br>
            <a:r>
              <a:rPr lang="fr" sz="2800">
                <a:latin typeface="Calibri"/>
                <a:ea typeface="Calibri"/>
                <a:cs typeface="Calibri"/>
                <a:sym typeface="Calibri"/>
              </a:rPr>
              <a:t>Un cerveau très sensible à la menace, conçu pour survivre, désirer, se raccrocher et éviter </a:t>
            </a:r>
            <a:br>
              <a:rPr lang="fr" sz="2800">
                <a:latin typeface="Calibri"/>
                <a:ea typeface="Calibri"/>
                <a:cs typeface="Calibri"/>
                <a:sym typeface="Calibri"/>
              </a:rPr>
            </a:br>
            <a:r>
              <a:rPr lang="fr" sz="2800">
                <a:latin typeface="Calibri"/>
                <a:ea typeface="Calibri"/>
                <a:cs typeface="Calibri"/>
                <a:sym typeface="Calibri"/>
              </a:rPr>
              <a:t>la douleur.</a:t>
            </a:r>
            <a:br>
              <a:rPr i="1" lang="fr" sz="2800">
                <a:latin typeface="Calibri"/>
                <a:ea typeface="Calibri"/>
                <a:cs typeface="Calibri"/>
                <a:sym typeface="Calibri"/>
              </a:rPr>
            </a:br>
            <a:br>
              <a:rPr lang="fr" sz="1300"/>
            </a:br>
            <a:endParaRPr sz="1300"/>
          </a:p>
        </p:txBody>
      </p:sp>
      <p:pic>
        <p:nvPicPr>
          <p:cNvPr descr="http://3.bp.blogspot.com/-woIX_4kqMO4/U5dVOZKdJjI/AAAAAAAABAE/6flXzKjmn-w/s1600/CEREBRO-MANOS-b.jpg" id="173" name="Google Shape;173;p13"/>
          <p:cNvPicPr preferRelativeResize="0"/>
          <p:nvPr/>
        </p:nvPicPr>
        <p:blipFill rotWithShape="1">
          <a:blip r:embed="rId3">
            <a:alphaModFix/>
          </a:blip>
          <a:srcRect b="-1" l="6397" r="10655" t="0"/>
          <a:stretch/>
        </p:blipFill>
        <p:spPr>
          <a:xfrm>
            <a:off x="20" y="431"/>
            <a:ext cx="8115280" cy="6408311"/>
          </a:xfrm>
          <a:prstGeom prst="rect">
            <a:avLst/>
          </a:prstGeom>
          <a:noFill/>
          <a:ln>
            <a:noFill/>
          </a:ln>
        </p:spPr>
      </p:pic>
      <p:sp>
        <p:nvSpPr>
          <p:cNvPr id="174" name="Google Shape;174;p13"/>
          <p:cNvSpPr txBox="1"/>
          <p:nvPr>
            <p:ph idx="1" type="body"/>
          </p:nvPr>
        </p:nvSpPr>
        <p:spPr>
          <a:xfrm>
            <a:off x="8643193" y="2418408"/>
            <a:ext cx="2942813" cy="354026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Font typeface="Noto Sans Symbols"/>
              <a:buNone/>
            </a:pPr>
            <a:r>
              <a:t/>
            </a:r>
            <a:endParaRPr sz="2000"/>
          </a:p>
          <a:p>
            <a:pPr indent="-228600" lvl="0" marL="228600" rtl="0" algn="l">
              <a:lnSpc>
                <a:spcPct val="90000"/>
              </a:lnSpc>
              <a:spcBef>
                <a:spcPts val="600"/>
              </a:spcBef>
              <a:spcAft>
                <a:spcPts val="0"/>
              </a:spcAft>
              <a:buClr>
                <a:schemeClr val="dk1"/>
              </a:buClr>
              <a:buSzPts val="2000"/>
              <a:buNone/>
            </a:pPr>
            <a:r>
              <a:t/>
            </a:r>
            <a:endParaRPr sz="2000"/>
          </a:p>
          <a:p>
            <a:pPr indent="-101600" lvl="0" marL="228600" rtl="0" algn="l">
              <a:lnSpc>
                <a:spcPct val="90000"/>
              </a:lnSpc>
              <a:spcBef>
                <a:spcPts val="1600"/>
              </a:spcBef>
              <a:spcAft>
                <a:spcPts val="0"/>
              </a:spcAft>
              <a:buClr>
                <a:schemeClr val="dk1"/>
              </a:buClr>
              <a:buSzPts val="2000"/>
              <a:buFont typeface="Noto Sans Symbols"/>
              <a:buNone/>
            </a:pPr>
            <a:r>
              <a:t/>
            </a:r>
            <a:endParaRPr sz="2000"/>
          </a:p>
        </p:txBody>
      </p:sp>
      <p:sp>
        <p:nvSpPr>
          <p:cNvPr id="175" name="Google Shape;175;p13"/>
          <p:cNvSpPr/>
          <p:nvPr/>
        </p:nvSpPr>
        <p:spPr>
          <a:xfrm flipH="1">
            <a:off x="-1" y="6408741"/>
            <a:ext cx="12191998" cy="457202"/>
          </a:xfrm>
          <a:prstGeom prst="rect">
            <a:avLst/>
          </a:prstGeom>
          <a:gradFill>
            <a:gsLst>
              <a:gs pos="0">
                <a:srgbClr val="000000">
                  <a:alpha val="95294"/>
                </a:srgbClr>
              </a:gs>
              <a:gs pos="34000">
                <a:srgbClr val="000000">
                  <a:alpha val="95294"/>
                </a:srgbClr>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13"/>
          <p:cNvSpPr/>
          <p:nvPr/>
        </p:nvSpPr>
        <p:spPr>
          <a:xfrm flipH="1">
            <a:off x="-4" y="6408742"/>
            <a:ext cx="8115300" cy="449258"/>
          </a:xfrm>
          <a:prstGeom prst="rect">
            <a:avLst/>
          </a:prstGeom>
          <a:gradFill>
            <a:gsLst>
              <a:gs pos="0">
                <a:srgbClr val="2F5496">
                  <a:alpha val="58431"/>
                </a:srgbClr>
              </a:gs>
              <a:gs pos="28000">
                <a:srgbClr val="2F5496">
                  <a:alpha val="58431"/>
                </a:srgbClr>
              </a:gs>
              <a:gs pos="100000">
                <a:srgbClr val="000000">
                  <a:alpha val="69411"/>
                </a:srgbClr>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ph type="title"/>
          </p:nvPr>
        </p:nvSpPr>
        <p:spPr>
          <a:xfrm>
            <a:off x="342900" y="365125"/>
            <a:ext cx="114173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4400"/>
              <a:buFont typeface="Calibri"/>
              <a:buNone/>
            </a:pPr>
            <a:r>
              <a:rPr b="1" lang="fr">
                <a:solidFill>
                  <a:srgbClr val="002060"/>
                </a:solidFill>
              </a:rPr>
              <a:t>Nous portons en nous un cerveau évolutif.</a:t>
            </a:r>
            <a:endParaRPr/>
          </a:p>
        </p:txBody>
      </p:sp>
      <p:pic>
        <p:nvPicPr>
          <p:cNvPr id="182" name="Google Shape;182;p14"/>
          <p:cNvPicPr preferRelativeResize="0"/>
          <p:nvPr>
            <p:ph idx="1" type="body"/>
          </p:nvPr>
        </p:nvPicPr>
        <p:blipFill rotWithShape="1">
          <a:blip r:embed="rId3">
            <a:alphaModFix/>
          </a:blip>
          <a:srcRect b="0" l="0" r="0" t="0"/>
          <a:stretch/>
        </p:blipFill>
        <p:spPr>
          <a:xfrm>
            <a:off x="1037179" y="2709746"/>
            <a:ext cx="10077232" cy="3542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txBox="1"/>
          <p:nvPr>
            <p:ph idx="1" type="body"/>
          </p:nvPr>
        </p:nvSpPr>
        <p:spPr>
          <a:xfrm>
            <a:off x="332106" y="890954"/>
            <a:ext cx="5447371" cy="560363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rPr lang="fr" sz="2600"/>
              <a:t>Nous ne vivons pas dans le passé mais le passé vit en nous, dans la structure de notre cerveau.</a:t>
            </a:r>
            <a:endParaRPr/>
          </a:p>
          <a:p>
            <a:pPr indent="0" lvl="0" marL="0" rtl="0" algn="ctr">
              <a:lnSpc>
                <a:spcPct val="90000"/>
              </a:lnSpc>
              <a:spcBef>
                <a:spcPts val="1000"/>
              </a:spcBef>
              <a:spcAft>
                <a:spcPts val="0"/>
              </a:spcAft>
              <a:buClr>
                <a:schemeClr val="dk1"/>
              </a:buClr>
              <a:buSzPts val="2600"/>
              <a:buNone/>
            </a:pPr>
            <a:r>
              <a:t/>
            </a:r>
            <a:endParaRPr sz="2600"/>
          </a:p>
          <a:p>
            <a:pPr indent="0" lvl="0" marL="0" rtl="0" algn="ctr">
              <a:lnSpc>
                <a:spcPct val="90000"/>
              </a:lnSpc>
              <a:spcBef>
                <a:spcPts val="1000"/>
              </a:spcBef>
              <a:spcAft>
                <a:spcPts val="0"/>
              </a:spcAft>
              <a:buClr>
                <a:schemeClr val="dk1"/>
              </a:buClr>
              <a:buSzPts val="2600"/>
              <a:buNone/>
            </a:pPr>
            <a:r>
              <a:rPr lang="fr" sz="2600"/>
              <a:t>Le cerveau a évolué sur les cerveaux précédents. Il ne les a pas supprimés.. ils sont restés avec nous</a:t>
            </a:r>
            <a:endParaRPr/>
          </a:p>
          <a:p>
            <a:pPr indent="0" lvl="0" marL="0" rtl="0" algn="ctr">
              <a:lnSpc>
                <a:spcPct val="90000"/>
              </a:lnSpc>
              <a:spcBef>
                <a:spcPts val="1000"/>
              </a:spcBef>
              <a:spcAft>
                <a:spcPts val="0"/>
              </a:spcAft>
              <a:buClr>
                <a:schemeClr val="dk1"/>
              </a:buClr>
              <a:buSzPts val="2600"/>
              <a:buNone/>
            </a:pPr>
            <a:r>
              <a:t/>
            </a:r>
            <a:endParaRPr sz="2600"/>
          </a:p>
          <a:p>
            <a:pPr indent="0" lvl="0" marL="0" rtl="0" algn="ctr">
              <a:lnSpc>
                <a:spcPct val="90000"/>
              </a:lnSpc>
              <a:spcBef>
                <a:spcPts val="1000"/>
              </a:spcBef>
              <a:spcAft>
                <a:spcPts val="0"/>
              </a:spcAft>
              <a:buClr>
                <a:schemeClr val="dk1"/>
              </a:buClr>
              <a:buSzPts val="2600"/>
              <a:buNone/>
            </a:pPr>
            <a:r>
              <a:rPr lang="fr" sz="2600"/>
              <a:t>Nous avons un cerveau prêt à réagir pour survivre, en particulier dans des situations que nous considérons comme menaçantes (réelles ou perçues comme menaçantes).</a:t>
            </a:r>
            <a:endParaRPr/>
          </a:p>
          <a:p>
            <a:pPr indent="-63500" lvl="0" marL="228600" rtl="0" algn="l">
              <a:lnSpc>
                <a:spcPct val="90000"/>
              </a:lnSpc>
              <a:spcBef>
                <a:spcPts val="1000"/>
              </a:spcBef>
              <a:spcAft>
                <a:spcPts val="0"/>
              </a:spcAft>
              <a:buClr>
                <a:schemeClr val="dk1"/>
              </a:buClr>
              <a:buSzPts val="2600"/>
              <a:buNone/>
            </a:pPr>
            <a:r>
              <a:t/>
            </a:r>
            <a:endParaRPr sz="2600"/>
          </a:p>
          <a:p>
            <a:pPr indent="-50800" lvl="0" marL="228600" rtl="0" algn="l">
              <a:lnSpc>
                <a:spcPct val="90000"/>
              </a:lnSpc>
              <a:spcBef>
                <a:spcPts val="1000"/>
              </a:spcBef>
              <a:spcAft>
                <a:spcPts val="0"/>
              </a:spcAft>
              <a:buClr>
                <a:schemeClr val="dk1"/>
              </a:buClr>
              <a:buSzPts val="2800"/>
              <a:buNone/>
            </a:pPr>
            <a:r>
              <a:t/>
            </a:r>
            <a:endParaRPr/>
          </a:p>
        </p:txBody>
      </p:sp>
      <p:pic>
        <p:nvPicPr>
          <p:cNvPr id="188" name="Google Shape;188;p15"/>
          <p:cNvPicPr preferRelativeResize="0"/>
          <p:nvPr/>
        </p:nvPicPr>
        <p:blipFill rotWithShape="1">
          <a:blip r:embed="rId3">
            <a:alphaModFix/>
          </a:blip>
          <a:srcRect b="0" l="0" r="0" t="0"/>
          <a:stretch/>
        </p:blipFill>
        <p:spPr>
          <a:xfrm>
            <a:off x="6236689" y="2476500"/>
            <a:ext cx="5499875" cy="3263259"/>
          </a:xfrm>
          <a:prstGeom prst="rect">
            <a:avLst/>
          </a:prstGeom>
          <a:noFill/>
          <a:ln>
            <a:noFill/>
          </a:ln>
        </p:spPr>
      </p:pic>
      <p:sp>
        <p:nvSpPr>
          <p:cNvPr id="189" name="Google Shape;189;p15"/>
          <p:cNvSpPr txBox="1"/>
          <p:nvPr/>
        </p:nvSpPr>
        <p:spPr>
          <a:xfrm>
            <a:off x="6686379" y="890954"/>
            <a:ext cx="4723825"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fr" sz="3200" u="none" cap="none" strike="noStrike">
                <a:solidFill>
                  <a:srgbClr val="C00000"/>
                </a:solidFill>
                <a:latin typeface="Calibri"/>
                <a:ea typeface="Calibri"/>
                <a:cs typeface="Calibri"/>
                <a:sym typeface="Calibri"/>
              </a:rPr>
              <a:t>NOUS AVONS UN ZOO DANS LA TÊTE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6"/>
          <p:cNvPicPr preferRelativeResize="0"/>
          <p:nvPr/>
        </p:nvPicPr>
        <p:blipFill rotWithShape="1">
          <a:blip r:embed="rId3">
            <a:alphaModFix/>
          </a:blip>
          <a:srcRect b="0" l="0" r="0" t="0"/>
          <a:stretch/>
        </p:blipFill>
        <p:spPr>
          <a:xfrm>
            <a:off x="4300537" y="1089243"/>
            <a:ext cx="3551237" cy="2358851"/>
          </a:xfrm>
          <a:prstGeom prst="rect">
            <a:avLst/>
          </a:prstGeom>
          <a:noFill/>
          <a:ln>
            <a:noFill/>
          </a:ln>
        </p:spPr>
      </p:pic>
      <p:pic>
        <p:nvPicPr>
          <p:cNvPr id="195" name="Google Shape;195;p16"/>
          <p:cNvPicPr preferRelativeResize="0"/>
          <p:nvPr/>
        </p:nvPicPr>
        <p:blipFill rotWithShape="1">
          <a:blip r:embed="rId4">
            <a:alphaModFix/>
          </a:blip>
          <a:srcRect b="0" l="0" r="0" t="0"/>
          <a:stretch/>
        </p:blipFill>
        <p:spPr>
          <a:xfrm>
            <a:off x="311373" y="4257894"/>
            <a:ext cx="3403377" cy="2260637"/>
          </a:xfrm>
          <a:prstGeom prst="rect">
            <a:avLst/>
          </a:prstGeom>
          <a:noFill/>
          <a:ln>
            <a:noFill/>
          </a:ln>
        </p:spPr>
      </p:pic>
      <p:pic>
        <p:nvPicPr>
          <p:cNvPr id="196" name="Google Shape;196;p16"/>
          <p:cNvPicPr preferRelativeResize="0"/>
          <p:nvPr/>
        </p:nvPicPr>
        <p:blipFill rotWithShape="1">
          <a:blip r:embed="rId5">
            <a:alphaModFix/>
          </a:blip>
          <a:srcRect b="0" l="0" r="0" t="0"/>
          <a:stretch/>
        </p:blipFill>
        <p:spPr>
          <a:xfrm>
            <a:off x="4196667" y="4257894"/>
            <a:ext cx="3403378" cy="2268919"/>
          </a:xfrm>
          <a:prstGeom prst="rect">
            <a:avLst/>
          </a:prstGeom>
          <a:noFill/>
          <a:ln>
            <a:noFill/>
          </a:ln>
        </p:spPr>
      </p:pic>
      <p:pic>
        <p:nvPicPr>
          <p:cNvPr id="197" name="Google Shape;197;p16"/>
          <p:cNvPicPr preferRelativeResize="0"/>
          <p:nvPr/>
        </p:nvPicPr>
        <p:blipFill rotWithShape="1">
          <a:blip r:embed="rId6">
            <a:alphaModFix/>
          </a:blip>
          <a:srcRect b="0" l="0" r="0" t="0"/>
          <a:stretch/>
        </p:blipFill>
        <p:spPr>
          <a:xfrm>
            <a:off x="7962697" y="4257894"/>
            <a:ext cx="4113293" cy="2157194"/>
          </a:xfrm>
          <a:prstGeom prst="rect">
            <a:avLst/>
          </a:prstGeom>
          <a:noFill/>
          <a:ln>
            <a:noFill/>
          </a:ln>
        </p:spPr>
      </p:pic>
      <p:sp>
        <p:nvSpPr>
          <p:cNvPr id="198" name="Google Shape;198;p16"/>
          <p:cNvSpPr txBox="1"/>
          <p:nvPr/>
        </p:nvSpPr>
        <p:spPr>
          <a:xfrm>
            <a:off x="3924192" y="279443"/>
            <a:ext cx="404136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fr" sz="3600" u="none" cap="none" strike="noStrike">
                <a:solidFill>
                  <a:srgbClr val="FF0000"/>
                </a:solidFill>
                <a:latin typeface="Calibri"/>
                <a:ea typeface="Calibri"/>
                <a:cs typeface="Calibri"/>
                <a:sym typeface="Calibri"/>
              </a:rPr>
              <a:t>DANGER, MENACE</a:t>
            </a:r>
            <a:endParaRPr b="0" i="0" sz="1400" u="none" cap="none" strike="noStrike">
              <a:solidFill>
                <a:srgbClr val="000000"/>
              </a:solidFill>
              <a:latin typeface="Arial"/>
              <a:ea typeface="Arial"/>
              <a:cs typeface="Arial"/>
              <a:sym typeface="Arial"/>
            </a:endParaRPr>
          </a:p>
        </p:txBody>
      </p:sp>
      <p:sp>
        <p:nvSpPr>
          <p:cNvPr id="199" name="Google Shape;199;p16"/>
          <p:cNvSpPr txBox="1"/>
          <p:nvPr/>
        </p:nvSpPr>
        <p:spPr>
          <a:xfrm>
            <a:off x="760024" y="3548048"/>
            <a:ext cx="250607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fr" sz="3200" u="none" cap="none" strike="noStrike">
                <a:solidFill>
                  <a:schemeClr val="dk1"/>
                </a:solidFill>
                <a:latin typeface="Calibri"/>
                <a:ea typeface="Calibri"/>
                <a:cs typeface="Calibri"/>
                <a:sym typeface="Calibri"/>
              </a:rPr>
              <a:t>SE BATTRE</a:t>
            </a:r>
            <a:endParaRPr b="0" i="0" sz="1400" u="none" cap="none" strike="noStrike">
              <a:solidFill>
                <a:srgbClr val="000000"/>
              </a:solidFill>
              <a:latin typeface="Arial"/>
              <a:ea typeface="Arial"/>
              <a:cs typeface="Arial"/>
              <a:sym typeface="Arial"/>
            </a:endParaRPr>
          </a:p>
        </p:txBody>
      </p:sp>
      <p:sp>
        <p:nvSpPr>
          <p:cNvPr id="200" name="Google Shape;200;p16"/>
          <p:cNvSpPr txBox="1"/>
          <p:nvPr/>
        </p:nvSpPr>
        <p:spPr>
          <a:xfrm>
            <a:off x="5356380" y="3651478"/>
            <a:ext cx="108395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fr" sz="3200" u="none" cap="none" strike="noStrike">
                <a:solidFill>
                  <a:schemeClr val="dk1"/>
                </a:solidFill>
                <a:latin typeface="Calibri"/>
                <a:ea typeface="Calibri"/>
                <a:cs typeface="Calibri"/>
                <a:sym typeface="Calibri"/>
              </a:rPr>
              <a:t>FUIR</a:t>
            </a:r>
            <a:r>
              <a:rPr b="0" i="0" lang="fr"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01" name="Google Shape;201;p16"/>
          <p:cNvSpPr txBox="1"/>
          <p:nvPr/>
        </p:nvSpPr>
        <p:spPr>
          <a:xfrm>
            <a:off x="9060899" y="3532154"/>
            <a:ext cx="2663964"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fr" sz="3200" u="none" cap="none" strike="noStrike">
                <a:solidFill>
                  <a:schemeClr val="dk1"/>
                </a:solidFill>
                <a:latin typeface="Calibri"/>
                <a:ea typeface="Calibri"/>
                <a:cs typeface="Calibri"/>
                <a:sym typeface="Calibri"/>
              </a:rPr>
              <a:t>S’ÉFFONDRER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17"/>
          <p:cNvSpPr/>
          <p:nvPr/>
        </p:nvSpPr>
        <p:spPr>
          <a:xfrm>
            <a:off x="6342434" y="253548"/>
            <a:ext cx="5608934" cy="6102802"/>
          </a:xfrm>
          <a:prstGeom prst="rect">
            <a:avLst/>
          </a:prstGeom>
          <a:solidFill>
            <a:srgbClr val="AFABAB">
              <a:alpha val="2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p17"/>
          <p:cNvSpPr txBox="1"/>
          <p:nvPr>
            <p:ph type="title"/>
          </p:nvPr>
        </p:nvSpPr>
        <p:spPr>
          <a:xfrm>
            <a:off x="6585283" y="420017"/>
            <a:ext cx="5069305" cy="57698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fr" sz="4000">
                <a:latin typeface="Calibri"/>
                <a:ea typeface="Calibri"/>
                <a:cs typeface="Calibri"/>
                <a:sym typeface="Calibri"/>
              </a:rPr>
              <a:t>Notre cerveau est conçu pour réagir au danger </a:t>
            </a:r>
            <a:br>
              <a:rPr lang="fr" sz="4000">
                <a:latin typeface="Calibri"/>
                <a:ea typeface="Calibri"/>
                <a:cs typeface="Calibri"/>
                <a:sym typeface="Calibri"/>
              </a:rPr>
            </a:br>
            <a:br>
              <a:rPr lang="fr" sz="4000">
                <a:latin typeface="Calibri"/>
                <a:ea typeface="Calibri"/>
                <a:cs typeface="Calibri"/>
                <a:sym typeface="Calibri"/>
              </a:rPr>
            </a:br>
            <a:r>
              <a:rPr lang="fr" sz="4000">
                <a:latin typeface="Calibri"/>
                <a:ea typeface="Calibri"/>
                <a:cs typeface="Calibri"/>
                <a:sym typeface="Calibri"/>
              </a:rPr>
              <a:t> Quand nous sentons-nous menacés ou en danger aujourd'hui ?</a:t>
            </a:r>
            <a:endParaRPr/>
          </a:p>
        </p:txBody>
      </p:sp>
      <p:sp>
        <p:nvSpPr>
          <p:cNvPr id="208" name="Google Shape;208;p17"/>
          <p:cNvSpPr/>
          <p:nvPr/>
        </p:nvSpPr>
        <p:spPr>
          <a:xfrm>
            <a:off x="243024" y="253548"/>
            <a:ext cx="5851795" cy="6102802"/>
          </a:xfrm>
          <a:prstGeom prst="rect">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7"/>
          <p:cNvSpPr/>
          <p:nvPr/>
        </p:nvSpPr>
        <p:spPr>
          <a:xfrm>
            <a:off x="402848" y="420017"/>
            <a:ext cx="5532146" cy="5769864"/>
          </a:xfrm>
          <a:prstGeom prst="rect">
            <a:avLst/>
          </a:prstGeom>
          <a:noFill/>
          <a:ln cap="sq" cmpd="sng" w="9525">
            <a:solidFill>
              <a:srgbClr val="40404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0" name="Google Shape;210;p17"/>
          <p:cNvPicPr preferRelativeResize="0"/>
          <p:nvPr/>
        </p:nvPicPr>
        <p:blipFill rotWithShape="1">
          <a:blip r:embed="rId3">
            <a:alphaModFix/>
          </a:blip>
          <a:srcRect b="17803" l="0" r="2" t="12301"/>
          <a:stretch/>
        </p:blipFill>
        <p:spPr>
          <a:xfrm>
            <a:off x="725707" y="740057"/>
            <a:ext cx="4886429" cy="512978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8"/>
          <p:cNvSpPr txBox="1"/>
          <p:nvPr>
            <p:ph idx="1" type="body"/>
          </p:nvPr>
        </p:nvSpPr>
        <p:spPr>
          <a:xfrm>
            <a:off x="333838" y="865632"/>
            <a:ext cx="7933862" cy="5391517"/>
          </a:xfrm>
          <a:prstGeom prst="rect">
            <a:avLst/>
          </a:prstGeom>
          <a:noFill/>
          <a:ln>
            <a:noFill/>
          </a:ln>
        </p:spPr>
        <p:txBody>
          <a:bodyPr anchorCtr="0" anchor="t" bIns="45700" lIns="91425" spcFirstLastPara="1" rIns="91425" wrap="square" tIns="45700">
            <a:normAutofit lnSpcReduction="10000"/>
          </a:bodyPr>
          <a:lstStyle/>
          <a:p>
            <a:pPr indent="-457200" lvl="0" marL="457200" rtl="0" algn="ctr">
              <a:lnSpc>
                <a:spcPct val="90000"/>
              </a:lnSpc>
              <a:spcBef>
                <a:spcPts val="0"/>
              </a:spcBef>
              <a:spcAft>
                <a:spcPts val="0"/>
              </a:spcAft>
              <a:buClr>
                <a:schemeClr val="dk1"/>
              </a:buClr>
              <a:buSzPts val="2800"/>
              <a:buFont typeface="Calibri"/>
              <a:buAutoNum type="arabicPeriod"/>
            </a:pPr>
            <a:r>
              <a:rPr lang="fr"/>
              <a:t>Menaces à notre intégrité physique (nous continuons à nous battre et à nous tuer entre humains)</a:t>
            </a:r>
            <a:endParaRPr/>
          </a:p>
          <a:p>
            <a:pPr indent="-279400" lvl="0" marL="457200" rtl="0" algn="ctr">
              <a:lnSpc>
                <a:spcPct val="90000"/>
              </a:lnSpc>
              <a:spcBef>
                <a:spcPts val="1000"/>
              </a:spcBef>
              <a:spcAft>
                <a:spcPts val="0"/>
              </a:spcAft>
              <a:buClr>
                <a:schemeClr val="dk1"/>
              </a:buClr>
              <a:buSzPts val="2800"/>
              <a:buFont typeface="Calibri"/>
              <a:buNone/>
            </a:pPr>
            <a:r>
              <a:t/>
            </a:r>
            <a:endParaRPr/>
          </a:p>
          <a:p>
            <a:pPr indent="-457200" lvl="0" marL="457200" rtl="0" algn="ctr">
              <a:lnSpc>
                <a:spcPct val="90000"/>
              </a:lnSpc>
              <a:spcBef>
                <a:spcPts val="1000"/>
              </a:spcBef>
              <a:spcAft>
                <a:spcPts val="0"/>
              </a:spcAft>
              <a:buClr>
                <a:schemeClr val="dk1"/>
              </a:buClr>
              <a:buSzPts val="2800"/>
              <a:buFont typeface="Calibri"/>
              <a:buAutoNum type="arabicPeriod"/>
            </a:pPr>
            <a:r>
              <a:rPr lang="fr"/>
              <a:t>Face à la violence que nous subissons sous forme d' </a:t>
            </a:r>
            <a:r>
              <a:rPr b="1" lang="fr"/>
              <a:t>atteintes psychologiques à notre dignité et à notre sentiment d'appartenance ("faire partie de") </a:t>
            </a:r>
            <a:r>
              <a:rPr lang="fr"/>
              <a:t>lorsque nous recevons des commentaires méprisants, insultes, moqueries, mépris, critiques, comparaisons, exclusion, discrimination, humiliation, compétitivité</a:t>
            </a:r>
            <a:endParaRPr/>
          </a:p>
          <a:p>
            <a:pPr indent="-279400" lvl="0" marL="457200" rtl="0" algn="ctr">
              <a:lnSpc>
                <a:spcPct val="90000"/>
              </a:lnSpc>
              <a:spcBef>
                <a:spcPts val="1000"/>
              </a:spcBef>
              <a:spcAft>
                <a:spcPts val="0"/>
              </a:spcAft>
              <a:buClr>
                <a:schemeClr val="dk1"/>
              </a:buClr>
              <a:buSzPts val="2800"/>
              <a:buFont typeface="Calibri"/>
              <a:buNone/>
            </a:pPr>
            <a:r>
              <a:t/>
            </a:r>
            <a:endParaRPr/>
          </a:p>
          <a:p>
            <a:pPr indent="-457200" lvl="0" marL="457200" rtl="0" algn="ctr">
              <a:lnSpc>
                <a:spcPct val="90000"/>
              </a:lnSpc>
              <a:spcBef>
                <a:spcPts val="1000"/>
              </a:spcBef>
              <a:spcAft>
                <a:spcPts val="0"/>
              </a:spcAft>
              <a:buClr>
                <a:schemeClr val="dk1"/>
              </a:buClr>
              <a:buSzPts val="2800"/>
              <a:buFont typeface="Calibri"/>
              <a:buAutoNum type="arabicPeriod"/>
            </a:pPr>
            <a:r>
              <a:rPr lang="fr"/>
              <a:t>Et quand "on ne nous voit pas"</a:t>
            </a:r>
            <a:endParaRPr/>
          </a:p>
          <a:p>
            <a:pPr indent="0" lvl="0" marL="0" rtl="0" algn="ctr">
              <a:lnSpc>
                <a:spcPct val="90000"/>
              </a:lnSpc>
              <a:spcBef>
                <a:spcPts val="1000"/>
              </a:spcBef>
              <a:spcAft>
                <a:spcPts val="0"/>
              </a:spcAft>
              <a:buClr>
                <a:schemeClr val="dk1"/>
              </a:buClr>
              <a:buSzPts val="2800"/>
              <a:buNone/>
            </a:pPr>
            <a:r>
              <a:t/>
            </a:r>
            <a:endParaRPr b="1"/>
          </a:p>
          <a:p>
            <a:pPr indent="-50800" lvl="0" marL="228600" rtl="0" algn="l">
              <a:lnSpc>
                <a:spcPct val="90000"/>
              </a:lnSpc>
              <a:spcBef>
                <a:spcPts val="1000"/>
              </a:spcBef>
              <a:spcAft>
                <a:spcPts val="0"/>
              </a:spcAft>
              <a:buClr>
                <a:schemeClr val="dk1"/>
              </a:buClr>
              <a:buSzPts val="2800"/>
              <a:buNone/>
            </a:pPr>
            <a:r>
              <a:t/>
            </a:r>
            <a:endParaRPr/>
          </a:p>
        </p:txBody>
      </p:sp>
      <p:pic>
        <p:nvPicPr>
          <p:cNvPr descr="http://www.gestiondeemociones.com/images/verguenza.jpg" id="216" name="Google Shape;216;p18"/>
          <p:cNvPicPr preferRelativeResize="0"/>
          <p:nvPr/>
        </p:nvPicPr>
        <p:blipFill rotWithShape="1">
          <a:blip r:embed="rId3">
            <a:alphaModFix/>
          </a:blip>
          <a:srcRect b="0" l="0" r="0" t="0"/>
          <a:stretch/>
        </p:blipFill>
        <p:spPr>
          <a:xfrm>
            <a:off x="8900006" y="2696568"/>
            <a:ext cx="2570104" cy="1729643"/>
          </a:xfrm>
          <a:prstGeom prst="rect">
            <a:avLst/>
          </a:prstGeom>
          <a:noFill/>
          <a:ln>
            <a:noFill/>
          </a:ln>
        </p:spPr>
      </p:pic>
      <p:pic>
        <p:nvPicPr>
          <p:cNvPr id="217" name="Google Shape;217;p18"/>
          <p:cNvPicPr preferRelativeResize="0"/>
          <p:nvPr/>
        </p:nvPicPr>
        <p:blipFill rotWithShape="1">
          <a:blip r:embed="rId4">
            <a:alphaModFix/>
          </a:blip>
          <a:srcRect b="0" l="0" r="0" t="0"/>
          <a:stretch/>
        </p:blipFill>
        <p:spPr>
          <a:xfrm>
            <a:off x="9027006" y="4789887"/>
            <a:ext cx="2639890" cy="1755981"/>
          </a:xfrm>
          <a:prstGeom prst="rect">
            <a:avLst/>
          </a:prstGeom>
          <a:noFill/>
          <a:ln>
            <a:noFill/>
          </a:ln>
        </p:spPr>
      </p:pic>
      <p:pic>
        <p:nvPicPr>
          <p:cNvPr id="218" name="Google Shape;218;p18"/>
          <p:cNvPicPr preferRelativeResize="0"/>
          <p:nvPr/>
        </p:nvPicPr>
        <p:blipFill rotWithShape="1">
          <a:blip r:embed="rId5">
            <a:alphaModFix/>
          </a:blip>
          <a:srcRect b="0" l="0" r="0" t="0"/>
          <a:stretch/>
        </p:blipFill>
        <p:spPr>
          <a:xfrm>
            <a:off x="8807874" y="354230"/>
            <a:ext cx="2429249" cy="19786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9"/>
          <p:cNvSpPr txBox="1"/>
          <p:nvPr>
            <p:ph idx="1" type="body"/>
          </p:nvPr>
        </p:nvSpPr>
        <p:spPr>
          <a:xfrm>
            <a:off x="431800" y="482600"/>
            <a:ext cx="11328400" cy="358140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i="1" lang="fr" sz="2400"/>
              <a:t>Lorsque nous percevons une menace pour notre bien-être, il est nécessaire d'être conscient des réponses émotionnelles instinctives</a:t>
            </a:r>
            <a:r>
              <a:rPr lang="fr" sz="2400"/>
              <a:t> </a:t>
            </a:r>
            <a:r>
              <a:rPr i="1" lang="fr" sz="2400"/>
              <a:t>qui sont programmés dans notre cerveau et le risque d'entrer dans un « enlèvement émotionnel"</a:t>
            </a:r>
            <a:endParaRPr/>
          </a:p>
          <a:p>
            <a:pPr indent="0" lvl="0" marL="0" rtl="0" algn="ctr">
              <a:lnSpc>
                <a:spcPct val="90000"/>
              </a:lnSpc>
              <a:spcBef>
                <a:spcPts val="1000"/>
              </a:spcBef>
              <a:spcAft>
                <a:spcPts val="0"/>
              </a:spcAft>
              <a:buClr>
                <a:schemeClr val="dk1"/>
              </a:buClr>
              <a:buSzPts val="2400"/>
              <a:buNone/>
            </a:pPr>
            <a:r>
              <a:rPr i="1" lang="fr" sz="2400"/>
              <a:t> </a:t>
            </a:r>
            <a:endParaRPr/>
          </a:p>
          <a:p>
            <a:pPr indent="-228600" lvl="0" marL="228600" rtl="0" algn="l">
              <a:lnSpc>
                <a:spcPct val="90000"/>
              </a:lnSpc>
              <a:spcBef>
                <a:spcPts val="1000"/>
              </a:spcBef>
              <a:spcAft>
                <a:spcPts val="0"/>
              </a:spcAft>
              <a:buClr>
                <a:schemeClr val="dk1"/>
              </a:buClr>
              <a:buSzPts val="2400"/>
              <a:buFont typeface="Noto Sans Symbols"/>
              <a:buChar char="✔"/>
            </a:pPr>
            <a:r>
              <a:rPr i="1" lang="fr" sz="2400"/>
              <a:t>Se battre (motivés par la colère, la rancune et le désir de vengeance)</a:t>
            </a:r>
            <a:endParaRPr/>
          </a:p>
          <a:p>
            <a:pPr indent="-228600" lvl="0" marL="228600" rtl="0" algn="l">
              <a:lnSpc>
                <a:spcPct val="90000"/>
              </a:lnSpc>
              <a:spcBef>
                <a:spcPts val="1000"/>
              </a:spcBef>
              <a:spcAft>
                <a:spcPts val="0"/>
              </a:spcAft>
              <a:buClr>
                <a:schemeClr val="dk1"/>
              </a:buClr>
              <a:buSzPts val="2400"/>
              <a:buFont typeface="Noto Sans Symbols"/>
              <a:buChar char="✔"/>
            </a:pPr>
            <a:r>
              <a:rPr i="1" lang="fr" sz="2400"/>
              <a:t>Fuir (quand on se retire de la source</a:t>
            </a:r>
            <a:r>
              <a:rPr lang="fr" sz="2400"/>
              <a:t> </a:t>
            </a:r>
            <a:r>
              <a:rPr i="1" lang="fr" sz="2400"/>
              <a:t>de menace)</a:t>
            </a:r>
            <a:endParaRPr/>
          </a:p>
          <a:p>
            <a:pPr indent="-228600" lvl="0" marL="228600" rtl="0" algn="l">
              <a:lnSpc>
                <a:spcPct val="90000"/>
              </a:lnSpc>
              <a:spcBef>
                <a:spcPts val="1000"/>
              </a:spcBef>
              <a:spcAft>
                <a:spcPts val="0"/>
              </a:spcAft>
              <a:buClr>
                <a:schemeClr val="dk1"/>
              </a:buClr>
              <a:buSzPts val="2400"/>
              <a:buFont typeface="Noto Sans Symbols"/>
              <a:buChar char="✔"/>
            </a:pPr>
            <a:r>
              <a:rPr i="1" lang="fr" sz="2400"/>
              <a:t>geler</a:t>
            </a:r>
            <a:endParaRPr i="1" sz="2400"/>
          </a:p>
          <a:p>
            <a:pPr indent="-50800" lvl="0" marL="228600" rtl="0" algn="l">
              <a:lnSpc>
                <a:spcPct val="90000"/>
              </a:lnSpc>
              <a:spcBef>
                <a:spcPts val="1000"/>
              </a:spcBef>
              <a:spcAft>
                <a:spcPts val="0"/>
              </a:spcAft>
              <a:buClr>
                <a:schemeClr val="dk1"/>
              </a:buClr>
              <a:buSzPts val="2800"/>
              <a:buNone/>
            </a:pPr>
            <a:r>
              <a:t/>
            </a:r>
            <a:endParaRPr/>
          </a:p>
        </p:txBody>
      </p:sp>
      <p:pic>
        <p:nvPicPr>
          <p:cNvPr id="224" name="Google Shape;224;p19"/>
          <p:cNvPicPr preferRelativeResize="0"/>
          <p:nvPr/>
        </p:nvPicPr>
        <p:blipFill rotWithShape="1">
          <a:blip r:embed="rId3">
            <a:alphaModFix/>
          </a:blip>
          <a:srcRect b="13339" l="0" r="0" t="0"/>
          <a:stretch/>
        </p:blipFill>
        <p:spPr>
          <a:xfrm>
            <a:off x="6096000" y="3711575"/>
            <a:ext cx="4880050" cy="2955723"/>
          </a:xfrm>
          <a:prstGeom prst="rect">
            <a:avLst/>
          </a:prstGeom>
          <a:noFill/>
          <a:ln>
            <a:noFill/>
          </a:ln>
        </p:spPr>
      </p:pic>
      <p:sp>
        <p:nvSpPr>
          <p:cNvPr id="225" name="Google Shape;225;p19"/>
          <p:cNvSpPr txBox="1"/>
          <p:nvPr/>
        </p:nvSpPr>
        <p:spPr>
          <a:xfrm>
            <a:off x="606350" y="4264748"/>
            <a:ext cx="4880050" cy="20621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1" lang="fr" sz="2800" u="none" cap="none" strike="noStrike">
                <a:solidFill>
                  <a:srgbClr val="FF0000"/>
                </a:solidFill>
                <a:latin typeface="Calibri"/>
                <a:ea typeface="Calibri"/>
                <a:cs typeface="Calibri"/>
                <a:sym typeface="Calibri"/>
              </a:rPr>
              <a:t>Attention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1"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1" lang="fr" sz="2000" u="none" cap="none" strike="noStrike">
                <a:solidFill>
                  <a:schemeClr val="dk1"/>
                </a:solidFill>
                <a:latin typeface="Calibri"/>
                <a:ea typeface="Calibri"/>
                <a:cs typeface="Calibri"/>
                <a:sym typeface="Calibri"/>
              </a:rPr>
              <a:t>Une plus grande sensibilité si dans l'histoire   il y a eu des atteintes à notre dignité, en particulier de ceux qui auraient dû prendre soin de nous, nous protéger</a:t>
            </a:r>
            <a:endParaRPr b="0" i="0" sz="2000" u="none" cap="none" strike="noStrike">
              <a:solidFill>
                <a:schemeClr val="dk1"/>
              </a:solidFill>
              <a:latin typeface="Calibri"/>
              <a:ea typeface="Calibri"/>
              <a:cs typeface="Calibri"/>
              <a:sym typeface="Calibri"/>
            </a:endParaRPr>
          </a:p>
        </p:txBody>
      </p:sp>
      <p:cxnSp>
        <p:nvCxnSpPr>
          <p:cNvPr id="226" name="Google Shape;226;p19"/>
          <p:cNvCxnSpPr/>
          <p:nvPr/>
        </p:nvCxnSpPr>
        <p:spPr>
          <a:xfrm>
            <a:off x="8985896" y="2425700"/>
            <a:ext cx="1390004" cy="1606550"/>
          </a:xfrm>
          <a:prstGeom prst="straightConnector1">
            <a:avLst/>
          </a:prstGeom>
          <a:noFill/>
          <a:ln cap="flat" cmpd="sng" w="85725">
            <a:solidFill>
              <a:srgbClr val="FF0000"/>
            </a:solidFill>
            <a:prstDash val="solid"/>
            <a:miter lim="800000"/>
            <a:headEnd len="sm" w="sm" type="none"/>
            <a:tailEnd len="med" w="med" type="triangle"/>
          </a:ln>
        </p:spPr>
      </p:cxnSp>
      <p:cxnSp>
        <p:nvCxnSpPr>
          <p:cNvPr id="227" name="Google Shape;227;p19"/>
          <p:cNvCxnSpPr/>
          <p:nvPr/>
        </p:nvCxnSpPr>
        <p:spPr>
          <a:xfrm>
            <a:off x="7340600" y="2870200"/>
            <a:ext cx="1242643" cy="1066800"/>
          </a:xfrm>
          <a:prstGeom prst="straightConnector1">
            <a:avLst/>
          </a:prstGeom>
          <a:noFill/>
          <a:ln cap="flat" cmpd="sng" w="92075">
            <a:solidFill>
              <a:srgbClr val="FF0000"/>
            </a:solidFill>
            <a:prstDash val="solid"/>
            <a:miter lim="800000"/>
            <a:headEnd len="sm" w="sm" type="none"/>
            <a:tailEnd len="med" w="med" type="triangle"/>
          </a:ln>
        </p:spPr>
      </p:cxnSp>
      <p:cxnSp>
        <p:nvCxnSpPr>
          <p:cNvPr id="228" name="Google Shape;228;p19"/>
          <p:cNvCxnSpPr/>
          <p:nvPr/>
        </p:nvCxnSpPr>
        <p:spPr>
          <a:xfrm>
            <a:off x="2578100" y="3219450"/>
            <a:ext cx="4064000" cy="984250"/>
          </a:xfrm>
          <a:prstGeom prst="straightConnector1">
            <a:avLst/>
          </a:prstGeom>
          <a:noFill/>
          <a:ln cap="flat" cmpd="sng" w="98425">
            <a:solidFill>
              <a:srgbClr val="FF0000"/>
            </a:solidFill>
            <a:prstDash val="solid"/>
            <a:miter lim="800000"/>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idx="1" type="body"/>
          </p:nvPr>
        </p:nvSpPr>
        <p:spPr>
          <a:xfrm>
            <a:off x="423917" y="801222"/>
            <a:ext cx="5047593" cy="542177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fr"/>
              <a:t>Nous allons travailler avec une image "être un bébé".</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fr"/>
              <a:t>On a tous été des bébés dans notre histoire</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fr"/>
              <a:t>Mais c'est aussi une image métaphorique : </a:t>
            </a:r>
            <a:r>
              <a:rPr b="1" lang="fr"/>
              <a:t>la vulnérabilité humaine imaginée comme un bébé </a:t>
            </a:r>
            <a:r>
              <a:rPr lang="fr"/>
              <a:t>, entre mes propres mains ou entre les mains des autres.</a:t>
            </a:r>
            <a:endParaRPr/>
          </a:p>
        </p:txBody>
      </p:sp>
      <p:pic>
        <p:nvPicPr>
          <p:cNvPr id="99" name="Google Shape;99;p2"/>
          <p:cNvPicPr preferRelativeResize="0"/>
          <p:nvPr/>
        </p:nvPicPr>
        <p:blipFill rotWithShape="1">
          <a:blip r:embed="rId3">
            <a:alphaModFix/>
          </a:blip>
          <a:srcRect b="0" l="0" r="0" t="0"/>
          <a:stretch/>
        </p:blipFill>
        <p:spPr>
          <a:xfrm>
            <a:off x="5826016" y="486104"/>
            <a:ext cx="5753100" cy="609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0"/>
          <p:cNvSpPr txBox="1"/>
          <p:nvPr>
            <p:ph type="title"/>
          </p:nvPr>
        </p:nvSpPr>
        <p:spPr>
          <a:xfrm>
            <a:off x="629307" y="1055852"/>
            <a:ext cx="5466693" cy="393524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Times"/>
              <a:buNone/>
            </a:pPr>
            <a:br>
              <a:rPr i="1" lang="fr" sz="2000">
                <a:latin typeface="Times"/>
                <a:ea typeface="Times"/>
                <a:cs typeface="Times"/>
                <a:sym typeface="Times"/>
              </a:rPr>
            </a:br>
            <a:br>
              <a:rPr lang="fr" sz="3200">
                <a:latin typeface="Calibri"/>
                <a:ea typeface="Calibri"/>
                <a:cs typeface="Calibri"/>
                <a:sym typeface="Calibri"/>
              </a:rPr>
            </a:br>
            <a:br>
              <a:rPr i="1" lang="fr" sz="3200">
                <a:latin typeface="Calibri"/>
                <a:ea typeface="Calibri"/>
                <a:cs typeface="Calibri"/>
                <a:sym typeface="Calibri"/>
              </a:rPr>
            </a:br>
            <a:r>
              <a:rPr lang="fr" sz="2800">
                <a:latin typeface="Calibri"/>
                <a:ea typeface="Calibri"/>
                <a:cs typeface="Calibri"/>
                <a:sym typeface="Calibri"/>
              </a:rPr>
              <a:t>Nous avons tous le potentiel de faire du mal lorsque nous nous sentons menacés (que nous le voulons ou non) et si nous n'apprenons pas à gérer les conflits, à comprendre l'impact de notre propre comportement ou de celui des autres sur notre dignité , nous générons des </a:t>
            </a:r>
            <a:br>
              <a:rPr lang="fr" sz="2800">
                <a:latin typeface="Calibri"/>
                <a:ea typeface="Calibri"/>
                <a:cs typeface="Calibri"/>
                <a:sym typeface="Calibri"/>
              </a:rPr>
            </a:br>
            <a:br>
              <a:rPr lang="fr" sz="2800"/>
            </a:br>
            <a:r>
              <a:rPr b="1" lang="fr" sz="2800">
                <a:latin typeface="Calibri"/>
                <a:ea typeface="Calibri"/>
                <a:cs typeface="Calibri"/>
                <a:sym typeface="Calibri"/>
              </a:rPr>
              <a:t>RUPTURES DANS LA  CONNEXION</a:t>
            </a:r>
            <a:br>
              <a:rPr b="1" lang="fr" sz="2800">
                <a:latin typeface="Calibri"/>
                <a:ea typeface="Calibri"/>
                <a:cs typeface="Calibri"/>
                <a:sym typeface="Calibri"/>
              </a:rPr>
            </a:br>
            <a:br>
              <a:rPr lang="fr" sz="2800">
                <a:latin typeface="Calibri"/>
                <a:ea typeface="Calibri"/>
                <a:cs typeface="Calibri"/>
                <a:sym typeface="Calibri"/>
              </a:rPr>
            </a:br>
            <a:br>
              <a:rPr lang="fr" sz="2800">
                <a:latin typeface="Calibri"/>
                <a:ea typeface="Calibri"/>
                <a:cs typeface="Calibri"/>
                <a:sym typeface="Calibri"/>
              </a:rPr>
            </a:br>
            <a:r>
              <a:rPr b="1" lang="fr" sz="2800">
                <a:latin typeface="Calibri"/>
                <a:ea typeface="Calibri"/>
                <a:cs typeface="Calibri"/>
                <a:sym typeface="Calibri"/>
              </a:rPr>
              <a:t>LE PACTE SE CASSE AU QUOTIDIEN</a:t>
            </a:r>
            <a:endParaRPr/>
          </a:p>
        </p:txBody>
      </p:sp>
      <p:sp>
        <p:nvSpPr>
          <p:cNvPr id="234" name="Google Shape;234;p20"/>
          <p:cNvSpPr/>
          <p:nvPr/>
        </p:nvSpPr>
        <p:spPr>
          <a:xfrm>
            <a:off x="3405833" y="5179787"/>
            <a:ext cx="45719" cy="635000"/>
          </a:xfrm>
          <a:prstGeom prst="downArrow">
            <a:avLst>
              <a:gd fmla="val 50000" name="adj1"/>
              <a:gd fmla="val 50000" name="adj2"/>
            </a:avLst>
          </a:prstGeom>
          <a:solidFill>
            <a:srgbClr val="C00000">
              <a:alpha val="94509"/>
            </a:srgbClr>
          </a:solidFill>
          <a:ln cap="flat" cmpd="sng" w="79375">
            <a:solidFill>
              <a:srgbClr val="C00000">
                <a:alpha val="89411"/>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5" name="Google Shape;235;p20"/>
          <p:cNvPicPr preferRelativeResize="0"/>
          <p:nvPr/>
        </p:nvPicPr>
        <p:blipFill rotWithShape="1">
          <a:blip r:embed="rId3">
            <a:alphaModFix/>
          </a:blip>
          <a:srcRect b="0" l="0" r="0" t="0"/>
          <a:stretch/>
        </p:blipFill>
        <p:spPr>
          <a:xfrm>
            <a:off x="6329683" y="1723165"/>
            <a:ext cx="5626100" cy="37632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C:\Users\BelenRoma\Documents\Belén\Belén documentos completos\imagenes de mi face\fotos bonitas\pies\556689_383949381692572_1877029853_n.jpg" id="240" name="Google Shape;240;p21"/>
          <p:cNvPicPr preferRelativeResize="0"/>
          <p:nvPr/>
        </p:nvPicPr>
        <p:blipFill rotWithShape="1">
          <a:blip r:embed="rId3">
            <a:alphaModFix/>
          </a:blip>
          <a:srcRect b="17216" l="0" r="0" t="8810"/>
          <a:stretch/>
        </p:blipFill>
        <p:spPr>
          <a:xfrm>
            <a:off x="118624" y="436943"/>
            <a:ext cx="8089476" cy="5984113"/>
          </a:xfrm>
          <a:custGeom>
            <a:rect b="b" l="l" r="r" t="t"/>
            <a:pathLst>
              <a:path extrusionOk="0" h="6858000" w="9270806">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a:noFill/>
          </a:ln>
        </p:spPr>
      </p:pic>
      <p:sp>
        <p:nvSpPr>
          <p:cNvPr id="241" name="Google Shape;241;p21"/>
          <p:cNvSpPr txBox="1"/>
          <p:nvPr/>
        </p:nvSpPr>
        <p:spPr>
          <a:xfrm>
            <a:off x="8447728" y="1659285"/>
            <a:ext cx="3350572" cy="31085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fr" sz="2800" u="none" cap="none" strike="noStrike">
                <a:solidFill>
                  <a:schemeClr val="dk1"/>
                </a:solidFill>
                <a:latin typeface="Quattrocento Sans"/>
                <a:ea typeface="Quattrocento Sans"/>
                <a:cs typeface="Quattrocento Sans"/>
                <a:sym typeface="Quattrocento Sans"/>
              </a:rPr>
              <a:t>DES PERSONNES VULNÉRABLES</a:t>
            </a:r>
            <a:endParaRPr b="1" i="0" sz="14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2800"/>
              <a:buFont typeface="Arial"/>
              <a:buNone/>
            </a:pPr>
            <a:r>
              <a:rPr b="1" i="0" lang="fr" sz="2800" u="none" cap="none" strike="noStrike">
                <a:solidFill>
                  <a:schemeClr val="dk1"/>
                </a:solidFill>
                <a:latin typeface="Quattrocento Sans"/>
                <a:ea typeface="Quattrocento Sans"/>
                <a:cs typeface="Quattrocento Sans"/>
                <a:sym typeface="Quattrocento Sans"/>
              </a:rPr>
              <a:t> QUI MARCHENT</a:t>
            </a:r>
            <a:endParaRPr/>
          </a:p>
          <a:p>
            <a:pPr indent="0" lvl="0" marL="0" marR="0" rtl="0" algn="ctr">
              <a:lnSpc>
                <a:spcPct val="100000"/>
              </a:lnSpc>
              <a:spcBef>
                <a:spcPts val="0"/>
              </a:spcBef>
              <a:spcAft>
                <a:spcPts val="0"/>
              </a:spcAft>
              <a:buClr>
                <a:srgbClr val="000000"/>
              </a:buClr>
              <a:buSzPts val="2800"/>
              <a:buFont typeface="Arial"/>
              <a:buNone/>
            </a:pPr>
            <a:r>
              <a:rPr b="1" i="0" lang="fr" sz="2800" u="none" cap="none" strike="noStrike">
                <a:solidFill>
                  <a:srgbClr val="000000"/>
                </a:solidFill>
                <a:latin typeface="Quattrocento Sans"/>
                <a:ea typeface="Quattrocento Sans"/>
                <a:cs typeface="Quattrocento Sans"/>
                <a:sym typeface="Quattrocento Sans"/>
              </a:rPr>
              <a:t>ENSEMBLE</a:t>
            </a:r>
            <a:endParaRPr b="1" i="0" sz="2800" u="none" cap="none" strike="noStrike">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2800"/>
              <a:buFont typeface="Arial"/>
              <a:buNone/>
            </a:pPr>
            <a:r>
              <a:rPr b="1" i="0" lang="fr" sz="2800" u="none" cap="none" strike="noStrike">
                <a:solidFill>
                  <a:schemeClr val="dk1"/>
                </a:solidFill>
                <a:latin typeface="Quattrocento Sans"/>
                <a:ea typeface="Quattrocento Sans"/>
                <a:cs typeface="Quattrocento Sans"/>
                <a:sym typeface="Quattrocento Sans"/>
              </a:rPr>
              <a:t>UN DÉFI ET UN BESOIN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2"/>
          <p:cNvSpPr txBox="1"/>
          <p:nvPr>
            <p:ph idx="1" type="body"/>
          </p:nvPr>
        </p:nvSpPr>
        <p:spPr>
          <a:xfrm>
            <a:off x="774700" y="1054100"/>
            <a:ext cx="7010400" cy="5059363"/>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fr"/>
              <a:t>Reconnaître les conflits dans la vie quotidienne et avoir la sagesse d'apaiser notre système "aller au-delà de l'ancien cerveau" lorsqu'il s'agit de se soigner</a:t>
            </a:r>
            <a:endParaRPr sz="2800"/>
          </a:p>
          <a:p>
            <a:pPr indent="-228600" lvl="0" marL="228600" rtl="0" algn="l">
              <a:lnSpc>
                <a:spcPct val="90000"/>
              </a:lnSpc>
              <a:spcBef>
                <a:spcPts val="1000"/>
              </a:spcBef>
              <a:spcAft>
                <a:spcPts val="0"/>
              </a:spcAft>
              <a:buClr>
                <a:schemeClr val="dk1"/>
              </a:buClr>
              <a:buSzPct val="100000"/>
              <a:buChar char="•"/>
            </a:pPr>
            <a:r>
              <a:rPr lang="fr" sz="2800"/>
              <a:t>Invités à </a:t>
            </a:r>
            <a:r>
              <a:rPr lang="fr"/>
              <a:t>march</a:t>
            </a:r>
            <a:r>
              <a:rPr lang="fr" sz="2800"/>
              <a:t>er ensemble, aussi avec ceux qui sont différents, sous le soin à la dignité humaine</a:t>
            </a:r>
            <a:endParaRPr/>
          </a:p>
          <a:p>
            <a:pPr indent="-228600" lvl="0" marL="228600" rtl="0" algn="l">
              <a:lnSpc>
                <a:spcPct val="90000"/>
              </a:lnSpc>
              <a:spcBef>
                <a:spcPts val="1000"/>
              </a:spcBef>
              <a:spcAft>
                <a:spcPts val="0"/>
              </a:spcAft>
              <a:buClr>
                <a:schemeClr val="dk1"/>
              </a:buClr>
              <a:buSzPct val="100000"/>
              <a:buChar char="•"/>
            </a:pPr>
            <a:r>
              <a:rPr lang="fr"/>
              <a:t>Développer un style de coexistence dans le monde, qui nous fait passer du modèle de survie à un modèle de prospérité commune : « Veiller sur l'autre"</a:t>
            </a:r>
            <a:endParaRPr/>
          </a:p>
          <a:p>
            <a:pPr indent="-228600" lvl="0" marL="228600" rtl="0" algn="l">
              <a:lnSpc>
                <a:spcPct val="90000"/>
              </a:lnSpc>
              <a:spcBef>
                <a:spcPts val="1000"/>
              </a:spcBef>
              <a:spcAft>
                <a:spcPts val="0"/>
              </a:spcAft>
              <a:buClr>
                <a:schemeClr val="dk1"/>
              </a:buClr>
              <a:buSzPct val="100000"/>
              <a:buChar char="•"/>
            </a:pPr>
            <a:r>
              <a:rPr lang="fr"/>
              <a:t>Capacité à donner et à recevoir la dignité et à reconnaître la dignité dans toutes les formes de vie sur la planète et les forces supérieures</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sz="2800"/>
          </a:p>
          <a:p>
            <a:pPr indent="-64135" lvl="0" marL="228600" rtl="0" algn="l">
              <a:lnSpc>
                <a:spcPct val="90000"/>
              </a:lnSpc>
              <a:spcBef>
                <a:spcPts val="1000"/>
              </a:spcBef>
              <a:spcAft>
                <a:spcPts val="0"/>
              </a:spcAft>
              <a:buClr>
                <a:schemeClr val="dk1"/>
              </a:buClr>
              <a:buSzPct val="100000"/>
              <a:buNone/>
            </a:pPr>
            <a:r>
              <a:t/>
            </a:r>
            <a:endParaRPr/>
          </a:p>
        </p:txBody>
      </p:sp>
      <p:pic>
        <p:nvPicPr>
          <p:cNvPr id="247" name="Google Shape;247;p22"/>
          <p:cNvPicPr preferRelativeResize="0"/>
          <p:nvPr/>
        </p:nvPicPr>
        <p:blipFill rotWithShape="1">
          <a:blip r:embed="rId3">
            <a:alphaModFix/>
          </a:blip>
          <a:srcRect b="0" l="0" r="0" t="0"/>
          <a:stretch/>
        </p:blipFill>
        <p:spPr>
          <a:xfrm>
            <a:off x="8013700" y="2079849"/>
            <a:ext cx="3052377" cy="30078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23"/>
          <p:cNvSpPr/>
          <p:nvPr/>
        </p:nvSpPr>
        <p:spPr>
          <a:xfrm flipH="1" rot="-5400000">
            <a:off x="2666617" y="-2666188"/>
            <a:ext cx="6858000" cy="12191233"/>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23"/>
          <p:cNvSpPr/>
          <p:nvPr/>
        </p:nvSpPr>
        <p:spPr>
          <a:xfrm flipH="1" rot="10800000">
            <a:off x="-2311" y="0"/>
            <a:ext cx="9070846" cy="6857572"/>
          </a:xfrm>
          <a:prstGeom prst="rect">
            <a:avLst/>
          </a:prstGeom>
          <a:gradFill>
            <a:gsLst>
              <a:gs pos="0">
                <a:srgbClr val="000000">
                  <a:alpha val="51372"/>
                </a:srgbClr>
              </a:gs>
              <a:gs pos="8000">
                <a:srgbClr val="000000">
                  <a:alpha val="51372"/>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23"/>
          <p:cNvSpPr/>
          <p:nvPr/>
        </p:nvSpPr>
        <p:spPr>
          <a:xfrm flipH="1" rot="-5400000">
            <a:off x="3649491" y="-1685840"/>
            <a:ext cx="4894564" cy="12193546"/>
          </a:xfrm>
          <a:prstGeom prst="rect">
            <a:avLst/>
          </a:prstGeom>
          <a:gradFill>
            <a:gsLst>
              <a:gs pos="0">
                <a:srgbClr val="9CC2E5">
                  <a:alpha val="0"/>
                </a:srgbClr>
              </a:gs>
              <a:gs pos="100000">
                <a:srgbClr val="000000">
                  <a:alpha val="45490"/>
                </a:srgbClr>
              </a:gs>
            </a:gsLst>
            <a:lin ang="1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p23"/>
          <p:cNvSpPr txBox="1"/>
          <p:nvPr/>
        </p:nvSpPr>
        <p:spPr>
          <a:xfrm>
            <a:off x="9486900" y="397050"/>
            <a:ext cx="263065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fr" sz="3200" u="none" cap="none" strike="noStrike">
                <a:solidFill>
                  <a:schemeClr val="lt1"/>
                </a:solidFill>
                <a:latin typeface="Calibri"/>
                <a:ea typeface="Calibri"/>
                <a:cs typeface="Calibri"/>
                <a:sym typeface="Calibri"/>
              </a:rPr>
              <a:t>film d'avatar</a:t>
            </a:r>
            <a:endParaRPr b="0" i="0" sz="1400" u="none" cap="none" strike="noStrike">
              <a:solidFill>
                <a:srgbClr val="000000"/>
              </a:solidFill>
              <a:latin typeface="Arial"/>
              <a:ea typeface="Arial"/>
              <a:cs typeface="Arial"/>
              <a:sym typeface="Arial"/>
            </a:endParaRPr>
          </a:p>
        </p:txBody>
      </p:sp>
      <p:pic>
        <p:nvPicPr>
          <p:cNvPr id="257" name="Google Shape;257;p23"/>
          <p:cNvPicPr preferRelativeResize="0"/>
          <p:nvPr/>
        </p:nvPicPr>
        <p:blipFill rotWithShape="1">
          <a:blip r:embed="rId3">
            <a:alphaModFix/>
          </a:blip>
          <a:srcRect b="0" l="0" r="0" t="0"/>
          <a:stretch/>
        </p:blipFill>
        <p:spPr>
          <a:xfrm>
            <a:off x="2207568" y="272690"/>
            <a:ext cx="5184576" cy="631219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4"/>
          <p:cNvSpPr txBox="1"/>
          <p:nvPr>
            <p:ph idx="1" type="body"/>
          </p:nvPr>
        </p:nvSpPr>
        <p:spPr>
          <a:xfrm>
            <a:off x="364728" y="1753823"/>
            <a:ext cx="6823472" cy="3672433"/>
          </a:xfrm>
          <a:prstGeom prst="rect">
            <a:avLst/>
          </a:prstGeom>
          <a:noFill/>
          <a:ln>
            <a:noFill/>
          </a:ln>
        </p:spPr>
        <p:txBody>
          <a:bodyPr anchorCtr="0" anchor="t" bIns="45700" lIns="91425" spcFirstLastPara="1" rIns="91425" wrap="square" tIns="45700">
            <a:normAutofit lnSpcReduction="10000"/>
          </a:bodyPr>
          <a:lstStyle/>
          <a:p>
            <a:pPr indent="-228600" lvl="0" marL="228600" rtl="0" algn="ctr">
              <a:lnSpc>
                <a:spcPct val="90000"/>
              </a:lnSpc>
              <a:spcBef>
                <a:spcPts val="0"/>
              </a:spcBef>
              <a:spcAft>
                <a:spcPts val="0"/>
              </a:spcAft>
              <a:buClr>
                <a:schemeClr val="dk1"/>
              </a:buClr>
              <a:buSzPts val="2800"/>
              <a:buNone/>
            </a:pPr>
            <a:r>
              <a:rPr lang="fr"/>
              <a:t>« Marchons tous ensemble, prenons soin les uns des autres, ne nous faisons pas de mal, prenez soin de vos vies, prennez soin de vos familles... prenez soin des enfants, prenez soin des personnes âgées ( ...), que ce désir de prendre soin de soi grandisse dans le cœur"</a:t>
            </a:r>
            <a:endParaRPr/>
          </a:p>
          <a:p>
            <a:pPr indent="-228600" lvl="0" marL="228600" rtl="0" algn="ctr">
              <a:lnSpc>
                <a:spcPct val="90000"/>
              </a:lnSpc>
              <a:spcBef>
                <a:spcPts val="1000"/>
              </a:spcBef>
              <a:spcAft>
                <a:spcPts val="0"/>
              </a:spcAft>
              <a:buClr>
                <a:schemeClr val="dk1"/>
              </a:buClr>
              <a:buSzPts val="2800"/>
              <a:buNone/>
            </a:pPr>
            <a:r>
              <a:t/>
            </a:r>
            <a:endParaRPr/>
          </a:p>
          <a:p>
            <a:pPr indent="-228600" lvl="0" marL="228600" rtl="0" algn="ctr">
              <a:lnSpc>
                <a:spcPct val="90000"/>
              </a:lnSpc>
              <a:spcBef>
                <a:spcPts val="1000"/>
              </a:spcBef>
              <a:spcAft>
                <a:spcPts val="0"/>
              </a:spcAft>
              <a:buClr>
                <a:schemeClr val="dk1"/>
              </a:buClr>
              <a:buSzPts val="2800"/>
              <a:buNone/>
            </a:pPr>
            <a:r>
              <a:rPr lang="fr"/>
              <a:t>(Pape François)</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263" name="Google Shape;263;p24"/>
          <p:cNvPicPr preferRelativeResize="0"/>
          <p:nvPr/>
        </p:nvPicPr>
        <p:blipFill rotWithShape="1">
          <a:blip r:embed="rId3">
            <a:alphaModFix/>
          </a:blip>
          <a:srcRect b="0" l="0" r="0" t="0"/>
          <a:stretch/>
        </p:blipFill>
        <p:spPr>
          <a:xfrm>
            <a:off x="7477125" y="0"/>
            <a:ext cx="4714875"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2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http://3.bp.blogspot.com/-wSkSt0Bl7rs/ThF6Q1ZcOPI/AAAAAAAAAFc/Fm9P1cJL__E/s320/Amigos_abrazo.jpg" id="269" name="Google Shape;269;p25"/>
          <p:cNvPicPr preferRelativeResize="0"/>
          <p:nvPr/>
        </p:nvPicPr>
        <p:blipFill rotWithShape="1">
          <a:blip r:embed="rId3">
            <a:alphaModFix/>
          </a:blip>
          <a:srcRect b="1130" l="0" r="0" t="0"/>
          <a:stretch/>
        </p:blipFill>
        <p:spPr>
          <a:xfrm>
            <a:off x="1" y="10"/>
            <a:ext cx="6936390" cy="6857990"/>
          </a:xfrm>
          <a:prstGeom prst="rect">
            <a:avLst/>
          </a:prstGeom>
          <a:noFill/>
          <a:ln>
            <a:noFill/>
          </a:ln>
        </p:spPr>
      </p:pic>
      <p:sp>
        <p:nvSpPr>
          <p:cNvPr id="270" name="Google Shape;270;p25"/>
          <p:cNvSpPr txBox="1"/>
          <p:nvPr>
            <p:ph idx="1" type="body"/>
          </p:nvPr>
        </p:nvSpPr>
        <p:spPr>
          <a:xfrm>
            <a:off x="6936391" y="1557619"/>
            <a:ext cx="4836509" cy="374276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dk1"/>
              </a:buClr>
              <a:buSzPts val="3200"/>
              <a:buNone/>
            </a:pPr>
            <a:r>
              <a:rPr lang="fr" sz="3200"/>
              <a:t>Les relations qui guérissent, se caractérisent par le fait d'être </a:t>
            </a:r>
            <a:r>
              <a:rPr b="1" i="1" lang="fr" sz="3200"/>
              <a:t>"réparatrices, solidaires, contenantes, encourageantes, patientes, tolérantes et solides"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4" name="Shape 274"/>
        <p:cNvGrpSpPr/>
        <p:nvPr/>
      </p:nvGrpSpPr>
      <p:grpSpPr>
        <a:xfrm>
          <a:off x="0" y="0"/>
          <a:ext cx="0" cy="0"/>
          <a:chOff x="0" y="0"/>
          <a:chExt cx="0" cy="0"/>
        </a:xfrm>
      </p:grpSpPr>
      <p:sp>
        <p:nvSpPr>
          <p:cNvPr id="275" name="Google Shape;275;p26"/>
          <p:cNvSpPr txBox="1"/>
          <p:nvPr>
            <p:ph idx="1" type="body"/>
          </p:nvPr>
        </p:nvSpPr>
        <p:spPr>
          <a:xfrm>
            <a:off x="1940765" y="5973816"/>
            <a:ext cx="8859755" cy="69554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C000"/>
              </a:buClr>
              <a:buSzPts val="2800"/>
              <a:buNone/>
            </a:pPr>
            <a:r>
              <a:rPr b="1" lang="fr">
                <a:solidFill>
                  <a:srgbClr val="FFC000"/>
                </a:solidFill>
                <a:latin typeface="Quattrocento Sans"/>
                <a:ea typeface="Quattrocento Sans"/>
                <a:cs typeface="Quattrocento Sans"/>
                <a:sym typeface="Quattrocento Sans"/>
              </a:rPr>
              <a:t>GUÉRIR, CALMER, CONSOLER</a:t>
            </a:r>
            <a:endParaRPr/>
          </a:p>
        </p:txBody>
      </p:sp>
      <p:pic>
        <p:nvPicPr>
          <p:cNvPr id="276" name="Google Shape;276;p26"/>
          <p:cNvPicPr preferRelativeResize="0"/>
          <p:nvPr/>
        </p:nvPicPr>
        <p:blipFill rotWithShape="1">
          <a:blip r:embed="rId3">
            <a:alphaModFix/>
          </a:blip>
          <a:srcRect b="0" l="0" r="0" t="0"/>
          <a:stretch/>
        </p:blipFill>
        <p:spPr>
          <a:xfrm>
            <a:off x="767408" y="297380"/>
            <a:ext cx="10657184" cy="57015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b="2" l="24081" r="24350" t="0"/>
          <a:stretch/>
        </p:blipFill>
        <p:spPr>
          <a:xfrm>
            <a:off x="2" y="1587"/>
            <a:ext cx="6095999" cy="6856413"/>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05" name="Google Shape;105;p3"/>
          <p:cNvSpPr txBox="1"/>
          <p:nvPr>
            <p:ph idx="1" type="body"/>
          </p:nvPr>
        </p:nvSpPr>
        <p:spPr>
          <a:xfrm>
            <a:off x="6428885" y="323385"/>
            <a:ext cx="5394815" cy="621122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dk1"/>
              </a:buClr>
              <a:buSzPct val="100000"/>
              <a:buNone/>
            </a:pPr>
            <a:r>
              <a:t/>
            </a:r>
            <a:endParaRPr i="1"/>
          </a:p>
          <a:p>
            <a:pPr indent="0" lvl="0" marL="0" rtl="0" algn="ctr">
              <a:lnSpc>
                <a:spcPct val="90000"/>
              </a:lnSpc>
              <a:spcBef>
                <a:spcPts val="1000"/>
              </a:spcBef>
              <a:spcAft>
                <a:spcPts val="0"/>
              </a:spcAft>
              <a:buClr>
                <a:schemeClr val="dk1"/>
              </a:buClr>
              <a:buSzPct val="100000"/>
              <a:buNone/>
            </a:pPr>
            <a:r>
              <a:t/>
            </a:r>
            <a:endParaRPr i="1"/>
          </a:p>
          <a:p>
            <a:pPr indent="0" lvl="0" marL="0" rtl="0" algn="ctr">
              <a:lnSpc>
                <a:spcPct val="90000"/>
              </a:lnSpc>
              <a:spcBef>
                <a:spcPts val="1000"/>
              </a:spcBef>
              <a:spcAft>
                <a:spcPts val="0"/>
              </a:spcAft>
              <a:buSzPct val="100000"/>
              <a:buNone/>
            </a:pPr>
            <a:r>
              <a:rPr i="1" lang="fr" sz="3000"/>
              <a:t>«La foi amène le croyant à voir dans l’autre un frère à SOUTENIR ET À AIMER. De la foi en Dieu, qui a créé l’univers, les créatures et tous les êtres humains – égaux par Sa Miséricorde –, le croyant est appelé à exprimer cette fraternité humaine, en sauvegardant la création et tout l’univers et en soutenant chaque personne, spécialement celles qui sont le plus dans le besoin et les plus pauvres »</a:t>
            </a:r>
            <a:endParaRPr/>
          </a:p>
          <a:p>
            <a:pPr indent="0" lvl="0" marL="0" rtl="0" algn="ctr">
              <a:lnSpc>
                <a:spcPct val="90000"/>
              </a:lnSpc>
              <a:spcBef>
                <a:spcPts val="1000"/>
              </a:spcBef>
              <a:spcAft>
                <a:spcPts val="0"/>
              </a:spcAft>
              <a:buClr>
                <a:schemeClr val="dk1"/>
              </a:buClr>
              <a:buSzPct val="100000"/>
              <a:buNone/>
            </a:pPr>
            <a:r>
              <a:t/>
            </a:r>
            <a:endParaRPr i="1"/>
          </a:p>
          <a:p>
            <a:pPr indent="0" lvl="0" marL="0" rtl="0" algn="ctr">
              <a:lnSpc>
                <a:spcPct val="90000"/>
              </a:lnSpc>
              <a:spcBef>
                <a:spcPts val="1000"/>
              </a:spcBef>
              <a:spcAft>
                <a:spcPts val="0"/>
              </a:spcAft>
              <a:buClr>
                <a:srgbClr val="C00000"/>
              </a:buClr>
              <a:buSzPct val="100000"/>
              <a:buNone/>
            </a:pPr>
            <a:r>
              <a:rPr b="1" i="1" lang="fr" sz="1900">
                <a:solidFill>
                  <a:srgbClr val="C00000"/>
                </a:solidFill>
              </a:rPr>
              <a:t>Document sur le</a:t>
            </a:r>
            <a:r>
              <a:rPr b="1" lang="fr" sz="1900">
                <a:solidFill>
                  <a:srgbClr val="C00000"/>
                </a:solidFill>
              </a:rPr>
              <a:t> </a:t>
            </a:r>
            <a:r>
              <a:rPr b="1" i="1" lang="fr" sz="1900">
                <a:solidFill>
                  <a:srgbClr val="C00000"/>
                </a:solidFill>
              </a:rPr>
              <a:t>fraternité humaine</a:t>
            </a:r>
            <a:r>
              <a:rPr b="1" lang="fr" sz="1900">
                <a:solidFill>
                  <a:srgbClr val="C00000"/>
                </a:solidFill>
              </a:rPr>
              <a:t> </a:t>
            </a:r>
            <a:r>
              <a:rPr b="1" i="1" lang="fr" sz="1900">
                <a:solidFill>
                  <a:srgbClr val="C00000"/>
                </a:solidFill>
              </a:rPr>
              <a:t>pour la paix mondiale et la coexistence commune. février 2019</a:t>
            </a:r>
            <a:endParaRPr b="1" sz="1900">
              <a:solidFill>
                <a:srgbClr val="C00000"/>
              </a:solidFill>
            </a:endParaRPr>
          </a:p>
          <a:p>
            <a:pPr indent="-122872" lvl="0" marL="228600" rtl="0" algn="l">
              <a:lnSpc>
                <a:spcPct val="90000"/>
              </a:lnSpc>
              <a:spcBef>
                <a:spcPts val="1000"/>
              </a:spcBef>
              <a:spcAft>
                <a:spcPts val="0"/>
              </a:spcAft>
              <a:buClr>
                <a:schemeClr val="dk1"/>
              </a:buClr>
              <a:buSzPct val="100000"/>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368300" y="1219200"/>
            <a:ext cx="6794500" cy="508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Calibri"/>
              <a:buNone/>
            </a:pPr>
            <a:br>
              <a:rPr lang="fr" sz="2400">
                <a:latin typeface="Calibri"/>
                <a:ea typeface="Calibri"/>
                <a:cs typeface="Calibri"/>
                <a:sym typeface="Calibri"/>
              </a:rPr>
            </a:br>
            <a:r>
              <a:rPr lang="fr" sz="3200">
                <a:latin typeface="Calibri"/>
                <a:ea typeface="Calibri"/>
                <a:cs typeface="Calibri"/>
                <a:sym typeface="Calibri"/>
              </a:rPr>
              <a:t>Nous sommes l'espèce au monde qui a le plus grand besoin de </a:t>
            </a:r>
            <a:r>
              <a:rPr b="1" lang="fr" sz="3200">
                <a:latin typeface="Calibri"/>
                <a:ea typeface="Calibri"/>
                <a:cs typeface="Calibri"/>
                <a:sym typeface="Calibri"/>
              </a:rPr>
              <a:t>connexion et de soins </a:t>
            </a:r>
            <a:r>
              <a:rPr lang="fr" sz="3200">
                <a:latin typeface="Calibri"/>
                <a:ea typeface="Calibri"/>
                <a:cs typeface="Calibri"/>
                <a:sym typeface="Calibri"/>
              </a:rPr>
              <a:t>pour survivre </a:t>
            </a:r>
            <a:br>
              <a:rPr lang="fr" sz="3200">
                <a:latin typeface="Calibri"/>
                <a:ea typeface="Calibri"/>
                <a:cs typeface="Calibri"/>
                <a:sym typeface="Calibri"/>
              </a:rPr>
            </a:br>
            <a:br>
              <a:rPr lang="fr" sz="3200">
                <a:latin typeface="Calibri"/>
                <a:ea typeface="Calibri"/>
                <a:cs typeface="Calibri"/>
                <a:sym typeface="Calibri"/>
              </a:rPr>
            </a:br>
            <a:r>
              <a:rPr lang="fr" sz="3200">
                <a:latin typeface="Calibri"/>
                <a:ea typeface="Calibri"/>
                <a:cs typeface="Calibri"/>
                <a:sym typeface="Calibri"/>
              </a:rPr>
              <a:t>Depuis avant la naissance et pendant </a:t>
            </a:r>
            <a:r>
              <a:rPr lang="fr" sz="3200"/>
              <a:t>beaucoup de temps</a:t>
            </a:r>
            <a:r>
              <a:rPr lang="fr" sz="3200">
                <a:latin typeface="Calibri"/>
                <a:ea typeface="Calibri"/>
                <a:cs typeface="Calibri"/>
                <a:sym typeface="Calibri"/>
              </a:rPr>
              <a:t>, nous avons besoin d'"un autre" pour vivre </a:t>
            </a:r>
            <a:br>
              <a:rPr lang="fr" sz="3200">
                <a:latin typeface="Calibri"/>
                <a:ea typeface="Calibri"/>
                <a:cs typeface="Calibri"/>
                <a:sym typeface="Calibri"/>
              </a:rPr>
            </a:br>
            <a:br>
              <a:rPr lang="fr" sz="3200">
                <a:latin typeface="Calibri"/>
                <a:ea typeface="Calibri"/>
                <a:cs typeface="Calibri"/>
                <a:sym typeface="Calibri"/>
              </a:rPr>
            </a:br>
            <a:r>
              <a:rPr lang="fr" sz="3200">
                <a:latin typeface="Calibri"/>
                <a:ea typeface="Calibri"/>
                <a:cs typeface="Calibri"/>
                <a:sym typeface="Calibri"/>
              </a:rPr>
              <a:t>Nous sommes </a:t>
            </a:r>
            <a:r>
              <a:rPr b="1" lang="fr" sz="3200">
                <a:latin typeface="Calibri"/>
                <a:ea typeface="Calibri"/>
                <a:cs typeface="Calibri"/>
                <a:sym typeface="Calibri"/>
              </a:rPr>
              <a:t>des créatures vulnérables </a:t>
            </a:r>
            <a:r>
              <a:rPr lang="fr" sz="3200">
                <a:latin typeface="Calibri"/>
                <a:ea typeface="Calibri"/>
                <a:cs typeface="Calibri"/>
                <a:sym typeface="Calibri"/>
              </a:rPr>
              <a:t>qui ont besoin d' </a:t>
            </a:r>
            <a:r>
              <a:rPr b="1" lang="fr" sz="3200">
                <a:latin typeface="Calibri"/>
                <a:ea typeface="Calibri"/>
                <a:cs typeface="Calibri"/>
                <a:sym typeface="Calibri"/>
              </a:rPr>
              <a:t>interconnexion </a:t>
            </a:r>
            <a:r>
              <a:rPr lang="fr" sz="3200">
                <a:latin typeface="Calibri"/>
                <a:ea typeface="Calibri"/>
                <a:cs typeface="Calibri"/>
                <a:sym typeface="Calibri"/>
              </a:rPr>
              <a:t>pour vivre : la personne au centre</a:t>
            </a:r>
            <a:br>
              <a:rPr lang="fr" sz="3200">
                <a:latin typeface="Calibri"/>
                <a:ea typeface="Calibri"/>
                <a:cs typeface="Calibri"/>
                <a:sym typeface="Calibri"/>
              </a:rPr>
            </a:br>
            <a:br>
              <a:rPr lang="fr" sz="3200">
                <a:latin typeface="Calibri"/>
                <a:ea typeface="Calibri"/>
                <a:cs typeface="Calibri"/>
                <a:sym typeface="Calibri"/>
              </a:rPr>
            </a:br>
            <a:br>
              <a:rPr lang="fr" sz="3200">
                <a:latin typeface="Calibri"/>
                <a:ea typeface="Calibri"/>
                <a:cs typeface="Calibri"/>
                <a:sym typeface="Calibri"/>
              </a:rPr>
            </a:br>
            <a:endParaRPr sz="3200">
              <a:latin typeface="Calibri"/>
              <a:ea typeface="Calibri"/>
              <a:cs typeface="Calibri"/>
              <a:sym typeface="Calibri"/>
            </a:endParaRPr>
          </a:p>
        </p:txBody>
      </p:sp>
      <p:pic>
        <p:nvPicPr>
          <p:cNvPr id="111" name="Google Shape;111;p4"/>
          <p:cNvPicPr preferRelativeResize="0"/>
          <p:nvPr/>
        </p:nvPicPr>
        <p:blipFill rotWithShape="1">
          <a:blip r:embed="rId3">
            <a:alphaModFix/>
          </a:blip>
          <a:srcRect b="0" l="0" r="0" t="0"/>
          <a:stretch/>
        </p:blipFill>
        <p:spPr>
          <a:xfrm>
            <a:off x="7602730" y="-32795"/>
            <a:ext cx="4589270" cy="68907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5"/>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http://sentirmebien.com/wp/wp-content/uploads/2012/04/emocion-dolor.jpg" id="117" name="Google Shape;117;p5"/>
          <p:cNvPicPr preferRelativeResize="0"/>
          <p:nvPr/>
        </p:nvPicPr>
        <p:blipFill rotWithShape="1">
          <a:blip r:embed="rId3">
            <a:alphaModFix/>
          </a:blip>
          <a:srcRect b="716" l="0" r="0" t="23428"/>
          <a:stretch/>
        </p:blipFill>
        <p:spPr>
          <a:xfrm>
            <a:off x="2522356" y="10"/>
            <a:ext cx="9669642" cy="6857990"/>
          </a:xfrm>
          <a:prstGeom prst="rect">
            <a:avLst/>
          </a:prstGeom>
          <a:noFill/>
          <a:ln>
            <a:noFill/>
          </a:ln>
        </p:spPr>
      </p:pic>
      <p:sp>
        <p:nvSpPr>
          <p:cNvPr id="118" name="Google Shape;118;p5"/>
          <p:cNvSpPr/>
          <p:nvPr/>
        </p:nvSpPr>
        <p:spPr>
          <a:xfrm>
            <a:off x="-1" y="0"/>
            <a:ext cx="7390263"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5"/>
          <p:cNvSpPr txBox="1"/>
          <p:nvPr>
            <p:ph idx="1" type="body"/>
          </p:nvPr>
        </p:nvSpPr>
        <p:spPr>
          <a:xfrm>
            <a:off x="165100" y="412750"/>
            <a:ext cx="4965700" cy="6032500"/>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90000"/>
              </a:lnSpc>
              <a:spcBef>
                <a:spcPts val="0"/>
              </a:spcBef>
              <a:spcAft>
                <a:spcPts val="0"/>
              </a:spcAft>
              <a:buClr>
                <a:srgbClr val="C00000"/>
              </a:buClr>
              <a:buSzPct val="100000"/>
              <a:buNone/>
            </a:pPr>
            <a:r>
              <a:rPr b="1" lang="fr">
                <a:solidFill>
                  <a:srgbClr val="C00000"/>
                </a:solidFill>
              </a:rPr>
              <a:t>LA VULNÉRABILITÉ DE L'ÊTRE HUMAIN</a:t>
            </a:r>
            <a:endParaRPr/>
          </a:p>
          <a:p>
            <a:pPr indent="0" lvl="0" marL="0" rtl="0" algn="ctr">
              <a:lnSpc>
                <a:spcPct val="90000"/>
              </a:lnSpc>
              <a:spcBef>
                <a:spcPts val="1000"/>
              </a:spcBef>
              <a:spcAft>
                <a:spcPts val="0"/>
              </a:spcAft>
              <a:buClr>
                <a:srgbClr val="C00000"/>
              </a:buClr>
              <a:buSzPct val="100000"/>
              <a:buNone/>
            </a:pPr>
            <a:r>
              <a:rPr b="1" lang="fr">
                <a:solidFill>
                  <a:srgbClr val="C00000"/>
                </a:solidFill>
              </a:rPr>
              <a:t>UNE HUMANITÉ PARTAGÉE</a:t>
            </a:r>
            <a:endParaRPr/>
          </a:p>
          <a:p>
            <a:pPr indent="0" lvl="0" marL="0" rtl="0" algn="ctr">
              <a:lnSpc>
                <a:spcPct val="90000"/>
              </a:lnSpc>
              <a:spcBef>
                <a:spcPts val="1000"/>
              </a:spcBef>
              <a:spcAft>
                <a:spcPts val="0"/>
              </a:spcAft>
              <a:buClr>
                <a:schemeClr val="dk1"/>
              </a:buClr>
              <a:buSzPct val="100000"/>
              <a:buNone/>
            </a:pPr>
            <a:r>
              <a:t/>
            </a:r>
            <a:endParaRPr sz="2400"/>
          </a:p>
          <a:p>
            <a:pPr indent="0" lvl="0" marL="0" rtl="0" algn="ctr">
              <a:lnSpc>
                <a:spcPct val="90000"/>
              </a:lnSpc>
              <a:spcBef>
                <a:spcPts val="1000"/>
              </a:spcBef>
              <a:spcAft>
                <a:spcPts val="0"/>
              </a:spcAft>
              <a:buClr>
                <a:schemeClr val="dk1"/>
              </a:buClr>
              <a:buSzPct val="100000"/>
              <a:buNone/>
            </a:pPr>
            <a:r>
              <a:rPr lang="fr" sz="2400"/>
              <a:t> nous place devant le miracle de la vie qui se fraie un passage…..</a:t>
            </a:r>
            <a:endParaRPr/>
          </a:p>
          <a:p>
            <a:pPr indent="0" lvl="0" marL="0" rtl="0" algn="ctr">
              <a:lnSpc>
                <a:spcPct val="90000"/>
              </a:lnSpc>
              <a:spcBef>
                <a:spcPts val="1000"/>
              </a:spcBef>
              <a:spcAft>
                <a:spcPts val="0"/>
              </a:spcAft>
              <a:buClr>
                <a:schemeClr val="dk1"/>
              </a:buClr>
              <a:buSzPct val="100000"/>
              <a:buNone/>
            </a:pPr>
            <a:r>
              <a:t/>
            </a:r>
            <a:endParaRPr sz="2400"/>
          </a:p>
          <a:p>
            <a:pPr indent="0" lvl="0" marL="0" rtl="0" algn="ctr">
              <a:lnSpc>
                <a:spcPct val="90000"/>
              </a:lnSpc>
              <a:spcBef>
                <a:spcPts val="1000"/>
              </a:spcBef>
              <a:spcAft>
                <a:spcPts val="0"/>
              </a:spcAft>
              <a:buClr>
                <a:schemeClr val="dk1"/>
              </a:buClr>
              <a:buSzPct val="100000"/>
              <a:buNone/>
            </a:pPr>
            <a:r>
              <a:rPr lang="fr" sz="2400"/>
              <a:t>mais aussi face à la confusion que la douleur et la souffrance d'être vulnérable ("être endommagé") génère en nous.</a:t>
            </a:r>
            <a:endParaRPr/>
          </a:p>
          <a:p>
            <a:pPr indent="0" lvl="0" marL="0" rtl="0" algn="ctr">
              <a:lnSpc>
                <a:spcPct val="90000"/>
              </a:lnSpc>
              <a:spcBef>
                <a:spcPts val="1000"/>
              </a:spcBef>
              <a:spcAft>
                <a:spcPts val="0"/>
              </a:spcAft>
              <a:buClr>
                <a:schemeClr val="dk1"/>
              </a:buClr>
              <a:buSzPct val="100000"/>
              <a:buNone/>
            </a:pPr>
            <a:r>
              <a:t/>
            </a:r>
            <a:endParaRPr sz="2400"/>
          </a:p>
          <a:p>
            <a:pPr indent="0" lvl="0" marL="0" rtl="0" algn="ctr">
              <a:lnSpc>
                <a:spcPct val="90000"/>
              </a:lnSpc>
              <a:spcBef>
                <a:spcPts val="1000"/>
              </a:spcBef>
              <a:spcAft>
                <a:spcPts val="0"/>
              </a:spcAft>
              <a:buClr>
                <a:schemeClr val="dk1"/>
              </a:buClr>
              <a:buSzPct val="100000"/>
              <a:buNone/>
            </a:pPr>
            <a:r>
              <a:rPr lang="fr" sz="2400"/>
              <a:t>Il nous parle de la force de prendre soin de soi en tant qu'espèce, d'être compatissant mais aussi du pouvoir de se faire du mal ("mal") dans la vie de tous les jours.</a:t>
            </a:r>
            <a:endParaRPr/>
          </a:p>
          <a:p>
            <a:pPr indent="-146367" lvl="0" marL="228600" rtl="0" algn="l">
              <a:lnSpc>
                <a:spcPct val="90000"/>
              </a:lnSpc>
              <a:spcBef>
                <a:spcPts val="1000"/>
              </a:spcBef>
              <a:spcAft>
                <a:spcPts val="0"/>
              </a:spcAft>
              <a:buClr>
                <a:schemeClr val="dk1"/>
              </a:buClr>
              <a:buSzPct val="100000"/>
              <a:buNone/>
            </a:pPr>
            <a:r>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6"/>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5" name="Google Shape;125;p6"/>
          <p:cNvPicPr preferRelativeResize="0"/>
          <p:nvPr/>
        </p:nvPicPr>
        <p:blipFill rotWithShape="1">
          <a:blip r:embed="rId3">
            <a:alphaModFix/>
          </a:blip>
          <a:srcRect b="6709" l="0" r="1" t="36553"/>
          <a:stretch/>
        </p:blipFill>
        <p:spPr>
          <a:xfrm>
            <a:off x="2522356" y="10"/>
            <a:ext cx="9669642" cy="6857990"/>
          </a:xfrm>
          <a:prstGeom prst="rect">
            <a:avLst/>
          </a:prstGeom>
          <a:noFill/>
          <a:ln>
            <a:noFill/>
          </a:ln>
        </p:spPr>
      </p:pic>
      <p:sp>
        <p:nvSpPr>
          <p:cNvPr id="126" name="Google Shape;126;p6"/>
          <p:cNvSpPr/>
          <p:nvPr/>
        </p:nvSpPr>
        <p:spPr>
          <a:xfrm>
            <a:off x="-1" y="0"/>
            <a:ext cx="7390263"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6"/>
          <p:cNvSpPr txBox="1"/>
          <p:nvPr>
            <p:ph idx="1" type="body"/>
          </p:nvPr>
        </p:nvSpPr>
        <p:spPr>
          <a:xfrm>
            <a:off x="381000" y="825500"/>
            <a:ext cx="4521200" cy="535146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dk1"/>
              </a:buClr>
              <a:buSzPct val="100000"/>
              <a:buNone/>
            </a:pPr>
            <a:r>
              <a:rPr lang="fr" sz="3600">
                <a:latin typeface="Calibri"/>
                <a:ea typeface="Calibri"/>
                <a:cs typeface="Calibri"/>
                <a:sym typeface="Calibri"/>
              </a:rPr>
              <a:t>Pouvoir être "soigné, </a:t>
            </a:r>
            <a:r>
              <a:rPr lang="fr" sz="3600"/>
              <a:t>calm</a:t>
            </a:r>
            <a:r>
              <a:rPr lang="fr" sz="3600">
                <a:latin typeface="Calibri"/>
                <a:ea typeface="Calibri"/>
                <a:cs typeface="Calibri"/>
                <a:sym typeface="Calibri"/>
              </a:rPr>
              <a:t>é et réconforté" est le paradis de l'être humain. Recevoir ce cadeau  et savoir le donner aux autres et à soi-même en même temps.</a:t>
            </a:r>
            <a:endParaRPr/>
          </a:p>
          <a:p>
            <a:pPr indent="0" lvl="0" marL="0" rtl="0" algn="ctr">
              <a:lnSpc>
                <a:spcPct val="90000"/>
              </a:lnSpc>
              <a:spcBef>
                <a:spcPts val="1000"/>
              </a:spcBef>
              <a:spcAft>
                <a:spcPts val="0"/>
              </a:spcAft>
              <a:buClr>
                <a:schemeClr val="dk1"/>
              </a:buClr>
              <a:buSzPct val="100000"/>
              <a:buNone/>
            </a:pPr>
            <a:r>
              <a:t/>
            </a:r>
            <a:endParaRPr sz="3600">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rPr lang="fr" sz="3600"/>
              <a:t>La fraternité humaine, c'est reconnaître l'autre comme une créature vulnérable qui a besoin de liens qui prennent soin de son "Humanité": c'est l'interconnexion qui nous fait nous sentir "partie de"</a:t>
            </a:r>
            <a:endParaRPr/>
          </a:p>
          <a:p>
            <a:pPr indent="-120650" lvl="0" marL="228600" rtl="0" algn="l">
              <a:lnSpc>
                <a:spcPct val="90000"/>
              </a:lnSpc>
              <a:spcBef>
                <a:spcPts val="1000"/>
              </a:spcBef>
              <a:spcAft>
                <a:spcPts val="0"/>
              </a:spcAft>
              <a:buClr>
                <a:schemeClr val="dk1"/>
              </a:buClr>
              <a:buSzPct val="100000"/>
              <a:buNone/>
            </a:pPr>
            <a:r>
              <a:t/>
            </a:r>
            <a:endParaRPr sz="2000">
              <a:latin typeface="Calibri"/>
              <a:ea typeface="Calibri"/>
              <a:cs typeface="Calibri"/>
              <a:sym typeface="Calibri"/>
            </a:endParaRPr>
          </a:p>
          <a:p>
            <a:pPr indent="-120650" lvl="0" marL="228600" rtl="0" algn="l">
              <a:lnSpc>
                <a:spcPct val="90000"/>
              </a:lnSpc>
              <a:spcBef>
                <a:spcPts val="1000"/>
              </a:spcBef>
              <a:spcAft>
                <a:spcPts val="0"/>
              </a:spcAft>
              <a:buClr>
                <a:schemeClr val="dk1"/>
              </a:buClr>
              <a:buSzPct val="100000"/>
              <a:buNone/>
            </a:pPr>
            <a:r>
              <a:t/>
            </a:r>
            <a:endParaRPr sz="2000"/>
          </a:p>
          <a:p>
            <a:pPr indent="-120650" lvl="0" marL="228600" rtl="0" algn="l">
              <a:lnSpc>
                <a:spcPct val="90000"/>
              </a:lnSpc>
              <a:spcBef>
                <a:spcPts val="1000"/>
              </a:spcBef>
              <a:spcAft>
                <a:spcPts val="0"/>
              </a:spcAft>
              <a:buClr>
                <a:schemeClr val="dk1"/>
              </a:buClr>
              <a:buSzPct val="100000"/>
              <a:buNone/>
            </a:pPr>
            <a:r>
              <a:t/>
            </a:r>
            <a:endParaRPr sz="2000">
              <a:latin typeface="Calibri"/>
              <a:ea typeface="Calibri"/>
              <a:cs typeface="Calibri"/>
              <a:sym typeface="Calibri"/>
            </a:endParaRPr>
          </a:p>
          <a:p>
            <a:pPr indent="-120650" lvl="0" marL="22860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chemeClr val="dk1"/>
              </a:buClr>
              <a:buSzPct val="100000"/>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idx="1" type="body"/>
          </p:nvPr>
        </p:nvSpPr>
        <p:spPr>
          <a:xfrm>
            <a:off x="449317" y="977462"/>
            <a:ext cx="5047593" cy="505235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fr"/>
              <a:t>Nous allons travailler avec une image « les bébés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fr"/>
              <a:t>Nous avons tous été des bébés vulnérables</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fr"/>
              <a:t>C'est aussi une image métaphorique : la vulnérabilité humaine imaginée comme un bébé, entre mes propres mains ou entre les mains des autres.</a:t>
            </a:r>
            <a:endParaRPr/>
          </a:p>
        </p:txBody>
      </p:sp>
      <p:pic>
        <p:nvPicPr>
          <p:cNvPr id="133" name="Google Shape;133;p7"/>
          <p:cNvPicPr preferRelativeResize="0"/>
          <p:nvPr/>
        </p:nvPicPr>
        <p:blipFill rotWithShape="1">
          <a:blip r:embed="rId3">
            <a:alphaModFix/>
          </a:blip>
          <a:srcRect b="0" l="0" r="0" t="0"/>
          <a:stretch/>
        </p:blipFill>
        <p:spPr>
          <a:xfrm>
            <a:off x="5826016" y="486104"/>
            <a:ext cx="5753100" cy="609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type="title"/>
          </p:nvPr>
        </p:nvSpPr>
        <p:spPr>
          <a:xfrm>
            <a:off x="533089" y="2766218"/>
            <a:ext cx="4611287"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fr"/>
              <a:t>Je vous invite à passer un peu de temps entre les mains d'un Dieu qui prend soin de notre vulnérabilité... ou entre les mains attentionnées de la personne que vous désirez</a:t>
            </a:r>
            <a:endParaRPr/>
          </a:p>
        </p:txBody>
      </p:sp>
      <p:pic>
        <p:nvPicPr>
          <p:cNvPr id="139" name="Google Shape;139;p8"/>
          <p:cNvPicPr preferRelativeResize="0"/>
          <p:nvPr/>
        </p:nvPicPr>
        <p:blipFill rotWithShape="1">
          <a:blip r:embed="rId3">
            <a:alphaModFix/>
          </a:blip>
          <a:srcRect b="0" l="0" r="0" t="0"/>
          <a:stretch/>
        </p:blipFill>
        <p:spPr>
          <a:xfrm>
            <a:off x="5838593" y="560273"/>
            <a:ext cx="6079272" cy="60792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9"/>
          <p:cNvPicPr preferRelativeResize="0"/>
          <p:nvPr/>
        </p:nvPicPr>
        <p:blipFill rotWithShape="1">
          <a:blip r:embed="rId3">
            <a:alphaModFix/>
          </a:blip>
          <a:srcRect b="0" l="0" r="13883" t="0"/>
          <a:stretch/>
        </p:blipFill>
        <p:spPr>
          <a:xfrm>
            <a:off x="921834" y="9173"/>
            <a:ext cx="10162478" cy="6848827"/>
          </a:xfrm>
          <a:prstGeom prst="rect">
            <a:avLst/>
          </a:prstGeom>
          <a:noFill/>
          <a:ln>
            <a:noFill/>
          </a:ln>
        </p:spPr>
      </p:pic>
      <p:sp>
        <p:nvSpPr>
          <p:cNvPr id="145" name="Google Shape;145;p9"/>
          <p:cNvSpPr txBox="1"/>
          <p:nvPr/>
        </p:nvSpPr>
        <p:spPr>
          <a:xfrm>
            <a:off x="6255833" y="381575"/>
            <a:ext cx="472417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chemeClr val="dk1"/>
                </a:solidFill>
                <a:latin typeface="Calibri"/>
                <a:ea typeface="Calibri"/>
                <a:cs typeface="Calibri"/>
                <a:sym typeface="Calibri"/>
              </a:rPr>
              <a:t>Vidéo </a:t>
            </a:r>
            <a:br>
              <a:rPr b="0" i="0" lang="fr" sz="1800" u="none" cap="none" strike="noStrike">
                <a:solidFill>
                  <a:schemeClr val="dk1"/>
                </a:solidFill>
                <a:latin typeface="Calibri"/>
                <a:ea typeface="Calibri"/>
                <a:cs typeface="Calibri"/>
                <a:sym typeface="Calibri"/>
              </a:rPr>
            </a:br>
            <a:r>
              <a:rPr b="0" i="0" lang="fr" sz="1800" u="none" cap="none" strike="noStrike">
                <a:solidFill>
                  <a:schemeClr val="dk1"/>
                </a:solidFill>
                <a:latin typeface="Calibri"/>
                <a:ea typeface="Calibri"/>
                <a:cs typeface="Calibri"/>
                <a:sym typeface="Calibri"/>
              </a:rPr>
              <a:t>https://www.youtube.com/watch?v=tldAI_85IQI</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Ana Abellán Gómez</dc:creator>
</cp:coreProperties>
</file>